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5" autoAdjust="0"/>
    <p:restoredTop sz="94660"/>
  </p:normalViewPr>
  <p:slideViewPr>
    <p:cSldViewPr>
      <p:cViewPr varScale="1">
        <p:scale>
          <a:sx n="88" d="100"/>
          <a:sy n="88" d="100"/>
        </p:scale>
        <p:origin x="-136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5CBE76-DA1F-4E5D-A2DF-D757ACAD735C}" type="datetimeFigureOut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2637BA-C2AF-41FD-897A-0E6C6E767B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B4CEE-D04B-40BE-9FFD-E7826D0A9CA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B0C9-FC39-46E8-B2FA-3C02F5BA8D71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A649-6525-4947-AEE1-689BB604B9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1F40-EFF3-4415-B194-F322CE262978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440D-307B-41F3-8232-148A4A223B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1FCA-EAFB-4671-9EE8-CD0C9C20BC3E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8A5C-DFF4-408B-B570-3FB2C701A9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50E3-AAAD-41A5-A3F2-9923A7A3D941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694D-D8FC-4A44-B43B-21B15217A8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5FE2C-99EE-44BF-85DB-3D8D5EC9967D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E2FF-CF5A-40C8-9838-3308638EF3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CBB2-41A0-44BE-B9F7-75AD9766242D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647A-5A2D-48DB-8BC8-2DA48209B1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9615-BA65-41F7-B7CD-13F37DD06584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CFCA-FE10-40C4-8AE6-0D3EBD3142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CF05-F171-4E27-A339-A5DD54D00C9E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A778-E5B1-4F35-A28D-992A42FB15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DA76-1237-44BD-A0D6-CEA19DA4D051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473E9-251A-41D1-B324-C053696D95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95DF-9911-4893-95BA-99FAA2FDA7FF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5FBD-C580-4981-B8E8-C37F2EB5FA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673A-DF7C-4BBE-BE4F-240CDBF3429C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9845-26AE-46EC-8BE2-EBFC863D53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4F4C53-A5F1-410E-B096-69E00CA7E220}" type="datetime1">
              <a:rPr lang="it-IT"/>
              <a:pPr>
                <a:defRPr/>
              </a:pPr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B763A9-DF9D-40A6-87CC-A406B38788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esto 4"/>
          <p:cNvSpPr>
            <a:spLocks noGrp="1"/>
          </p:cNvSpPr>
          <p:nvPr>
            <p:ph type="body" idx="1"/>
          </p:nvPr>
        </p:nvSpPr>
        <p:spPr>
          <a:xfrm>
            <a:off x="2916238" y="0"/>
            <a:ext cx="3527425" cy="9001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it-IT" sz="1600" smtClean="0"/>
              <a:t>SCUOLA   “A. MANTEGNA” – PADOVA -</a:t>
            </a:r>
          </a:p>
          <a:p>
            <a:pPr algn="ctr" eaLnBrk="1" hangingPunct="1">
              <a:spcBef>
                <a:spcPct val="0"/>
              </a:spcBef>
            </a:pPr>
            <a:r>
              <a:rPr lang="it-IT" sz="1600" smtClean="0"/>
              <a:t>CORSO  C</a:t>
            </a:r>
          </a:p>
          <a:p>
            <a:pPr algn="ctr" eaLnBrk="1" hangingPunct="1">
              <a:spcBef>
                <a:spcPct val="0"/>
              </a:spcBef>
            </a:pPr>
            <a:r>
              <a:rPr lang="it-IT" sz="1600" smtClean="0"/>
              <a:t>2008-2009-2010-2011 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3419475" y="5530850"/>
            <a:ext cx="2459038" cy="63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it-IT" sz="1600" u="sng" smtClean="0"/>
              <a:t>Docenti</a:t>
            </a:r>
            <a:r>
              <a:rPr lang="it-IT" sz="1600" smtClean="0"/>
              <a:t>  </a:t>
            </a:r>
          </a:p>
          <a:p>
            <a:pPr algn="ctr" eaLnBrk="1" hangingPunct="1">
              <a:spcBef>
                <a:spcPct val="0"/>
              </a:spcBef>
            </a:pPr>
            <a:r>
              <a:rPr lang="it-IT" sz="1600" smtClean="0"/>
              <a:t>Martin - Munari</a:t>
            </a:r>
          </a:p>
        </p:txBody>
      </p:sp>
      <p:sp>
        <p:nvSpPr>
          <p:cNvPr id="9" name="Rettangolo 8"/>
          <p:cNvSpPr/>
          <p:nvPr/>
        </p:nvSpPr>
        <p:spPr>
          <a:xfrm rot="20966534">
            <a:off x="940877" y="1384181"/>
            <a:ext cx="6935340" cy="1877437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</a:t>
            </a:r>
            <a:r>
              <a:rPr lang="it-IT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9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  <a:cs typeface="+mn-cs"/>
            </a:endParaRP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2195513" y="4235450"/>
            <a:ext cx="47291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u="sng" dirty="0">
                <a:latin typeface="+mn-lt"/>
              </a:rPr>
              <a:t>Autori</a:t>
            </a:r>
          </a:p>
          <a:p>
            <a:pPr algn="ctr">
              <a:defRPr/>
            </a:pPr>
            <a:r>
              <a:rPr lang="it-IT" sz="1600" b="1" dirty="0">
                <a:latin typeface="+mn-lt"/>
              </a:rPr>
              <a:t>Simone   G.  -  Martino  -   Alvise   -  Alessandro   B.</a:t>
            </a:r>
          </a:p>
          <a:p>
            <a:pPr algn="ctr">
              <a:defRPr/>
            </a:pPr>
            <a:r>
              <a:rPr lang="it-IT" sz="1600" b="1" dirty="0">
                <a:latin typeface="+mn-lt"/>
              </a:rPr>
              <a:t>Samuele  -   Alex   -  Andrea   -  Jacqueline</a:t>
            </a:r>
          </a:p>
          <a:p>
            <a:pPr algn="ctr">
              <a:defRPr/>
            </a:pPr>
            <a:r>
              <a:rPr lang="it-IT" sz="1600" b="1" dirty="0" err="1">
                <a:latin typeface="+mn-lt"/>
              </a:rPr>
              <a:t>Haskandher</a:t>
            </a:r>
            <a:r>
              <a:rPr lang="it-IT" sz="1600" b="1" dirty="0">
                <a:latin typeface="+mn-lt"/>
              </a:rPr>
              <a:t>  -  Andrei  -  </a:t>
            </a:r>
            <a:r>
              <a:rPr lang="it-IT" sz="1600" b="1" dirty="0" err="1">
                <a:latin typeface="+mn-lt"/>
              </a:rPr>
              <a:t>Maryan</a:t>
            </a:r>
            <a:r>
              <a:rPr lang="it-IT" sz="1600" b="1" dirty="0">
                <a:latin typeface="+mn-lt"/>
              </a:rPr>
              <a:t>   -  Omar  -  Riccardo</a:t>
            </a:r>
          </a:p>
          <a:p>
            <a:pPr algn="ctr">
              <a:defRPr/>
            </a:pPr>
            <a:r>
              <a:rPr lang="it-IT" sz="1600" b="1" dirty="0">
                <a:latin typeface="+mn-lt"/>
              </a:rPr>
              <a:t>Simone   D.  -  Nicolò   -  Giuseppe  -  Alessandro  R.</a:t>
            </a:r>
            <a:endParaRPr lang="it-IT" sz="1600" dirty="0">
              <a:latin typeface="+mn-lt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C3947-5831-4355-B369-441FA83C95DE}" type="slidenum">
              <a:rPr lang="it-IT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2056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3" action="ppaction://hlinksldjump"/>
              </a:rPr>
              <a:t>licenza Creative Commons 2.5</a:t>
            </a:r>
            <a:endParaRPr lang="it-IT" sz="1200"/>
          </a:p>
        </p:txBody>
      </p:sp>
      <p:sp>
        <p:nvSpPr>
          <p:cNvPr id="10" name="Esplosione 1 9"/>
          <p:cNvSpPr/>
          <p:nvPr/>
        </p:nvSpPr>
        <p:spPr>
          <a:xfrm>
            <a:off x="1258888" y="3140075"/>
            <a:ext cx="288925" cy="2159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Esplosione 1 11"/>
          <p:cNvSpPr/>
          <p:nvPr/>
        </p:nvSpPr>
        <p:spPr>
          <a:xfrm>
            <a:off x="4211638" y="2060575"/>
            <a:ext cx="288925" cy="215900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1979613" y="3068638"/>
            <a:ext cx="288925" cy="215900"/>
          </a:xfrm>
          <a:prstGeom prst="irregularSeal1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>
            <a:off x="2627313" y="2781300"/>
            <a:ext cx="288925" cy="215900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>
            <a:off x="3348038" y="2708275"/>
            <a:ext cx="287337" cy="2159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>
            <a:off x="2195513" y="2420938"/>
            <a:ext cx="288925" cy="2159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>
            <a:off x="6084888" y="1628775"/>
            <a:ext cx="287337" cy="144463"/>
          </a:xfrm>
          <a:prstGeom prst="irregularSeal1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>
            <a:off x="5651500" y="2205038"/>
            <a:ext cx="288925" cy="2159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6875463" y="2060575"/>
            <a:ext cx="288925" cy="144463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5076825" y="2420938"/>
            <a:ext cx="287338" cy="28733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Esplosione 1 21"/>
          <p:cNvSpPr/>
          <p:nvPr/>
        </p:nvSpPr>
        <p:spPr>
          <a:xfrm>
            <a:off x="6227763" y="2132013"/>
            <a:ext cx="288925" cy="215900"/>
          </a:xfrm>
          <a:prstGeom prst="irregularSeal1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Esplosione 1 22"/>
          <p:cNvSpPr/>
          <p:nvPr/>
        </p:nvSpPr>
        <p:spPr>
          <a:xfrm>
            <a:off x="4787900" y="2492375"/>
            <a:ext cx="288925" cy="28892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Esplosione 1 23"/>
          <p:cNvSpPr/>
          <p:nvPr/>
        </p:nvSpPr>
        <p:spPr>
          <a:xfrm>
            <a:off x="1547813" y="2997200"/>
            <a:ext cx="287337" cy="215900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1267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B6810-CDC5-476B-966E-61D1EE6FA27D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11269" name="Rettangolo 10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1270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0248" name="Picture 10" descr="C:\Users\Mario\Desktop\Immagin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4049712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C:\Users\Mario\Desktop\Immagin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52650"/>
            <a:ext cx="404495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3311" y="648909"/>
            <a:ext cx="5051007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2291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20B4F-B441-4818-B0E4-3DDC40ED4A2F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12293" name="Rettangolo 10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2294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1272" name="Picture 10" descr="C:\Users\Mario\Desktop\Immagin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40751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C:\Users\Mario\Desktop\Immagin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33600"/>
            <a:ext cx="412115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4022" y="656604"/>
            <a:ext cx="4967024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3315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07FE1-DDD4-49DA-A445-7F5BFCC1A118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13317" name="Rettangolo 10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3318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2296" name="Picture 10" descr="C:\Users\Mario\Desktop\Immagin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43125"/>
            <a:ext cx="40449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C:\Users\Mario\Desktop\Immagin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52650"/>
            <a:ext cx="404495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4022" y="656603"/>
            <a:ext cx="4967024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4339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55EC6-0CEF-4316-BECF-758345A7311B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14341" name="Rettangolo 10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4342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3320" name="Picture 10" descr="C:\Users\Mario\Desktop\Immagin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2044700"/>
            <a:ext cx="40417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C:\Users\Mario\Desktop\Immagine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2071688"/>
            <a:ext cx="40417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3423" y="650118"/>
            <a:ext cx="5037813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5363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10E15-EF28-4DA7-86F0-7FDF15EBF0E4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15365" name="Rettangolo 10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5366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4344" name="Picture 10" descr="C:\Users\Mario\Desktop\Immagin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2060575"/>
            <a:ext cx="4041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C:\Users\Mario\Desktop\Immagine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57400"/>
            <a:ext cx="4041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3311" y="648909"/>
            <a:ext cx="5051007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6387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A7DD7-D877-416C-AB6C-E3676300BB8E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16389" name="Rettangolo 10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6390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5368" name="Picture 10" descr="C:\Users\Mario\Desktop\Immag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4041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C:\Users\Mario\Desktop\Immagine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33600"/>
            <a:ext cx="407193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3423" y="650118"/>
            <a:ext cx="5037813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5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7411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573EA-512A-4068-B151-3928D925E379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17413" name="Rettangolo 10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7414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6392" name="Picture 10" descr="C:\Users\Mario\Desktop\Immagin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41751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C:\Users\Mario\Desktop\Immagin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75" y="2133600"/>
            <a:ext cx="40417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4022" y="656603"/>
            <a:ext cx="4967024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8435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14608-8078-419C-AB8F-B8A2FD818CB6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18437" name="Rettangolo 10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8438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7416" name="Picture 10" descr="C:\Users\Mario\Desktop\Immagin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2143125"/>
            <a:ext cx="404177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C:\Users\Mario\Desktop\Immagine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36775"/>
            <a:ext cx="41052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5221" y="669574"/>
            <a:ext cx="4825446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0E49-20B8-44FD-8C4C-E8F713BE11C1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19460" name="Rettangolo 10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9461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8439" name="Picture 9" descr="C:\Users\Mario\Desktop\Immagine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2130425"/>
            <a:ext cx="40417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egnaposto contenuto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41" name="Picture 10" descr="C:\Users\Mario\Desktop\Immagine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33600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2824" y="643633"/>
            <a:ext cx="5108602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96248-992C-4CCC-9356-65E1254DE3B6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20483" name="Rettangolo 7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20484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19462" name="Picture 8" descr="C:\Users\Mario\Desktop\Immagine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41751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C:\Users\Mario\Desktop\Immagine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813" y="2117725"/>
            <a:ext cx="393223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 rot="20966534">
            <a:off x="785332" y="670782"/>
            <a:ext cx="4812252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1" name="Esplosione 1 10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Esplosione 1 11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9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19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E2A3-DC12-42F5-A7EA-F26B6B3A14EC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8" name="Segnaposto testo 4"/>
          <p:cNvSpPr txBox="1">
            <a:spLocks/>
          </p:cNvSpPr>
          <p:nvPr/>
        </p:nvSpPr>
        <p:spPr bwMode="auto">
          <a:xfrm>
            <a:off x="5724525" y="0"/>
            <a:ext cx="34194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Font typeface="Arial" charset="0"/>
              <a:buNone/>
              <a:defRPr/>
            </a:pPr>
            <a:r>
              <a:rPr lang="it-IT" sz="1600" b="1" dirty="0">
                <a:latin typeface="+mn-lt"/>
                <a:cs typeface="+mn-cs"/>
              </a:rPr>
              <a:t>SCUOLA   “A. MANTEGNA” –PADOVA -</a:t>
            </a:r>
          </a:p>
          <a:p>
            <a:pPr algn="ctr">
              <a:buFont typeface="Arial" charset="0"/>
              <a:buNone/>
              <a:defRPr/>
            </a:pPr>
            <a:r>
              <a:rPr lang="it-IT" sz="1600" b="1" dirty="0">
                <a:latin typeface="+mn-lt"/>
                <a:cs typeface="+mn-cs"/>
              </a:rPr>
              <a:t>CORSO  C</a:t>
            </a:r>
          </a:p>
          <a:p>
            <a:pPr algn="ctr">
              <a:buFont typeface="Arial" charset="0"/>
              <a:buNone/>
              <a:defRPr/>
            </a:pPr>
            <a:r>
              <a:rPr lang="it-IT" sz="1600" b="1" dirty="0">
                <a:latin typeface="+mn-lt"/>
                <a:cs typeface="+mn-cs"/>
              </a:rPr>
              <a:t>2008-2009-2010-2011 </a:t>
            </a:r>
          </a:p>
        </p:txBody>
      </p:sp>
      <p:sp>
        <p:nvSpPr>
          <p:cNvPr id="9" name="Rettangolo 8"/>
          <p:cNvSpPr/>
          <p:nvPr/>
        </p:nvSpPr>
        <p:spPr>
          <a:xfrm rot="20966534">
            <a:off x="783799" y="654186"/>
            <a:ext cx="4993411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0" name="Esplosione 1 9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Esplosione 1 10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Esplosione 1 11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2124075" y="1268413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87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sp>
        <p:nvSpPr>
          <p:cNvPr id="26" name="Rettangolo 25"/>
          <p:cNvSpPr/>
          <p:nvPr/>
        </p:nvSpPr>
        <p:spPr>
          <a:xfrm>
            <a:off x="1403350" y="2060575"/>
            <a:ext cx="6769100" cy="3694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dbl"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b="1" dirty="0"/>
              <a:t>SCHEDA TECNICA</a:t>
            </a:r>
          </a:p>
          <a:p>
            <a:pPr algn="just">
              <a:defRPr/>
            </a:pPr>
            <a:r>
              <a:rPr lang="it-IT" b="1" dirty="0"/>
              <a:t>♣ </a:t>
            </a:r>
            <a:r>
              <a:rPr lang="it-IT" b="1" u="sng" dirty="0"/>
              <a:t>Obiettivi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b="1" dirty="0"/>
              <a:t>  Realizzare un’attività </a:t>
            </a:r>
            <a:r>
              <a:rPr lang="it-IT" b="1" dirty="0" err="1"/>
              <a:t>laboratoriale</a:t>
            </a:r>
            <a:endParaRPr lang="it-IT" b="1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it-IT" b="1" dirty="0"/>
              <a:t>  Favorire e rafforzare un clima cordiale e di  collaborazione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b="1" dirty="0"/>
              <a:t>  Conoscere e utilizzare tecniche pittoriche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b="1" dirty="0"/>
              <a:t>  Sviluppare la fantasia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b="1" dirty="0"/>
              <a:t>  Produrre disegni</a:t>
            </a:r>
          </a:p>
          <a:p>
            <a:pPr algn="just">
              <a:defRPr/>
            </a:pPr>
            <a:endParaRPr lang="it-IT" b="1" dirty="0"/>
          </a:p>
          <a:p>
            <a:pPr algn="just">
              <a:defRPr/>
            </a:pPr>
            <a:r>
              <a:rPr lang="it-IT" b="1" dirty="0"/>
              <a:t>♣ </a:t>
            </a:r>
            <a:r>
              <a:rPr lang="it-IT" b="1" u="sng" dirty="0"/>
              <a:t>Consegna data agli alunni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b="1" dirty="0"/>
              <a:t>  Far “gocciolare” colore a tempera sul foglio;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b="1" dirty="0"/>
              <a:t>  inclinare il foglio per far scorrere il colore;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b="1" dirty="0"/>
              <a:t>  stendere, poi, con il pennello il colore “gocciolato” per</a:t>
            </a:r>
          </a:p>
          <a:p>
            <a:pPr algn="just">
              <a:defRPr/>
            </a:pPr>
            <a:r>
              <a:rPr lang="it-IT" b="1" dirty="0"/>
              <a:t>   produrre, con intenzionalità,un disegno di fantasia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5208C-30D0-47F6-9866-6B0190612EF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21507" name="Rettangolo 7"/>
          <p:cNvSpPr>
            <a:spLocks noChangeArrowheads="1"/>
          </p:cNvSpPr>
          <p:nvPr/>
        </p:nvSpPr>
        <p:spPr bwMode="auto">
          <a:xfrm>
            <a:off x="755650" y="1196975"/>
            <a:ext cx="78486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200" b="1"/>
              <a:t>CREATIVE COMMONS</a:t>
            </a:r>
          </a:p>
          <a:p>
            <a:pPr algn="just"/>
            <a:r>
              <a:rPr lang="it-IT" sz="1200"/>
              <a:t>Le licenze Creative Commons (CC) consentono la copia, la distribuzione, l'esposizione in pubblico dell'opera ed altro ancora, ad esempio la modifica, a patto che vengano rispettate le condizioni di utilizzo definite dall'autore.</a:t>
            </a:r>
          </a:p>
          <a:p>
            <a:pPr algn="just"/>
            <a:r>
              <a:rPr lang="it-IT" sz="1200"/>
              <a:t>L'autore dell'opera, sulla base delle proprie esigenze, definisce le condizioni di uso della medesima, applicando una delle sei licenze CC previste.</a:t>
            </a:r>
          </a:p>
          <a:p>
            <a:pPr algn="just"/>
            <a:r>
              <a:rPr lang="it-IT" sz="1200"/>
              <a:t>Tali licenze sono ottenute combinando opportunamente le quattro clausole base di seguito descritte.</a:t>
            </a:r>
          </a:p>
          <a:p>
            <a:pPr algn="just"/>
            <a:r>
              <a:rPr lang="it-IT" sz="1200" b="1"/>
              <a:t>Attribuzione</a:t>
            </a:r>
          </a:p>
          <a:p>
            <a:pPr algn="just"/>
            <a:r>
              <a:rPr lang="it-IT" sz="1200" i="1"/>
              <a:t>Devi specificare l'autore o il titolare dei diritti oggetto della licenza nel modo da loro specificato. E' presente in tutte le licenze</a:t>
            </a:r>
            <a:r>
              <a:rPr lang="it-IT" sz="1200" b="1" i="1"/>
              <a:t>.</a:t>
            </a:r>
          </a:p>
          <a:p>
            <a:pPr algn="just"/>
            <a:r>
              <a:rPr lang="it-IT" sz="1200" b="1"/>
              <a:t>Non commerciale</a:t>
            </a:r>
          </a:p>
          <a:p>
            <a:pPr algn="just"/>
            <a:r>
              <a:rPr lang="it-IT" sz="1200" i="1"/>
              <a:t>Non puoi utilizzare l'opera con lo scopo primario di ottenere un compenso o vantaggi commerciali. Per un uso commerciale è necessario chiedere uno specifico permesso all'autore.</a:t>
            </a:r>
          </a:p>
          <a:p>
            <a:pPr algn="just"/>
            <a:r>
              <a:rPr lang="it-IT" sz="1200" b="1"/>
              <a:t>Non opere derivate</a:t>
            </a:r>
          </a:p>
          <a:p>
            <a:pPr algn="just"/>
            <a:r>
              <a:rPr lang="it-IT" sz="1200" i="1"/>
              <a:t>Puoi solo fare copie esatte dell'opera, non puoi adattarla né cambiarla. Per modificare dell'opera è necessario chiedere uno specifico permesso all'autore</a:t>
            </a:r>
          </a:p>
          <a:p>
            <a:pPr algn="just"/>
            <a:r>
              <a:rPr lang="it-IT" sz="1200" b="1"/>
              <a:t>Condividi allo stesso modo</a:t>
            </a:r>
          </a:p>
          <a:p>
            <a:pPr algn="just"/>
            <a:r>
              <a:rPr lang="it-IT" sz="1200" i="1"/>
              <a:t>Puoi creare opere derivate solo se le rilasci agli stessi termini di licenza.</a:t>
            </a:r>
          </a:p>
          <a:p>
            <a:pPr algn="just"/>
            <a:r>
              <a:rPr lang="it-IT" sz="1200"/>
              <a:t>La combinazione di tali clausole genera le sei tipologie di licenze CC utilizzabili dagli autori.</a:t>
            </a:r>
          </a:p>
          <a:p>
            <a:pPr algn="just"/>
            <a:r>
              <a:rPr lang="it-IT" sz="1200" b="1"/>
              <a:t>Attribuzione 2.5</a:t>
            </a:r>
          </a:p>
          <a:p>
            <a:pPr algn="just"/>
            <a:r>
              <a:rPr lang="it-IT" sz="1200" b="1"/>
              <a:t>Attribuzione - Non opere derivate 2.5</a:t>
            </a:r>
          </a:p>
          <a:p>
            <a:pPr algn="just"/>
            <a:r>
              <a:rPr lang="it-IT" sz="1200" b="1"/>
              <a:t>Attribuzione - Non commerciale - Non opere derivate 2.5</a:t>
            </a:r>
          </a:p>
          <a:p>
            <a:pPr algn="just"/>
            <a:r>
              <a:rPr lang="it-IT" sz="1200" b="1"/>
              <a:t>Attribuzione - Non commerciale 2.5</a:t>
            </a:r>
          </a:p>
          <a:p>
            <a:pPr algn="just"/>
            <a:r>
              <a:rPr lang="it-IT" sz="1200" b="1"/>
              <a:t>Attribuzione - Non commerciale - Condividi allo stesso modo 2.5</a:t>
            </a:r>
          </a:p>
          <a:p>
            <a:pPr algn="just"/>
            <a:endParaRPr lang="it-IT" sz="1200" b="1"/>
          </a:p>
          <a:p>
            <a:pPr algn="just"/>
            <a:r>
              <a:rPr lang="it-IT" b="1">
                <a:solidFill>
                  <a:srgbClr val="FF0000"/>
                </a:solidFill>
              </a:rPr>
              <a:t>Attribuzione - Condividi allo stesso modo 2.5</a:t>
            </a:r>
          </a:p>
          <a:p>
            <a:pPr algn="just"/>
            <a:endParaRPr lang="it-IT" sz="1200" b="1"/>
          </a:p>
          <a:p>
            <a:r>
              <a:rPr lang="it-IT" sz="1200"/>
              <a:t>Tratto dal sito www.creativecommons.it</a:t>
            </a:r>
          </a:p>
        </p:txBody>
      </p:sp>
      <p:sp>
        <p:nvSpPr>
          <p:cNvPr id="9" name="Pagina iniziale 8">
            <a:hlinkClick r:id="" action="ppaction://hlinkshowjump?jump=firstslide" highlightClick="1"/>
          </p:cNvPr>
          <p:cNvSpPr/>
          <p:nvPr/>
        </p:nvSpPr>
        <p:spPr>
          <a:xfrm>
            <a:off x="8748713" y="692150"/>
            <a:ext cx="395287" cy="404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509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sp>
        <p:nvSpPr>
          <p:cNvPr id="21510" name="Rettangolo 9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323850" y="1989138"/>
            <a:ext cx="503238" cy="36718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539750" y="5516563"/>
            <a:ext cx="611981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099" name="Rettangolo 9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FD40D-3025-4B28-9B1B-D3C69E9027B5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4101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3079" name="Picture 10" descr="C:\Users\Mario\Desktop\Immagin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650" y="2133600"/>
            <a:ext cx="3998913" cy="4032250"/>
          </a:xfrm>
          <a:noFill/>
        </p:spPr>
      </p:pic>
      <p:pic>
        <p:nvPicPr>
          <p:cNvPr id="3080" name="Picture 9" descr="C:\Users\Mario\Desktop\Immagin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24075"/>
            <a:ext cx="40417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 rot="20966534">
            <a:off x="783799" y="654186"/>
            <a:ext cx="4993411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3" name="Esplosione 1 12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Esplosione 1 21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123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124" name="Rettangolo 8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56E67-FE2C-48F6-BE1D-6B1D7C51AD77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5126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4104" name="Picture 10" descr="C:\Users\Mario\Desktop\Immag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133600"/>
            <a:ext cx="41148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C:\Users\Mario\Desktop\Immagin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2133600"/>
            <a:ext cx="41148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ttangolo 32"/>
          <p:cNvSpPr/>
          <p:nvPr/>
        </p:nvSpPr>
        <p:spPr>
          <a:xfrm rot="20966534">
            <a:off x="785221" y="669574"/>
            <a:ext cx="4825446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34" name="Esplosione 1 33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5" name="Esplosione 1 34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Esplosione 1 35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" name="Esplosione 1 36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Esplosione 1 37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9" name="Esplosione 1 38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0" name="Esplosione 1 39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1" name="Esplosione 1 40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2" name="Esplosione 1 41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3" name="Esplosione 1 42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6147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DBA4B-115C-443C-99CA-F40044C41DB1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6149" name="Rettangolo 7"/>
          <p:cNvSpPr>
            <a:spLocks noChangeArrowheads="1"/>
          </p:cNvSpPr>
          <p:nvPr/>
        </p:nvSpPr>
        <p:spPr bwMode="auto">
          <a:xfrm>
            <a:off x="7164388" y="0"/>
            <a:ext cx="1979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6150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5128" name="Picture 10" descr="C:\Users\Mario\Desktop\Immagin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05038"/>
            <a:ext cx="40417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C:\Users\Mario\Desktop\Immagin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95513"/>
            <a:ext cx="4084637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5221" y="669574"/>
            <a:ext cx="4825446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5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7171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1CAFA-7A34-4ADB-A125-6BEC3D191DB2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7173" name="Rettangolo 7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7174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6152" name="Picture 10" descr="C:\Users\Mario\Desktop\Immagin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05038"/>
            <a:ext cx="404018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C:\Users\Mario\Desktop\Immagin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05038"/>
            <a:ext cx="40433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5708" y="674850"/>
            <a:ext cx="4767851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8195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3F7C1-F88A-493B-9DDA-5E41309CE23F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8197" name="Rettangolo 7"/>
          <p:cNvSpPr>
            <a:spLocks noChangeArrowheads="1"/>
          </p:cNvSpPr>
          <p:nvPr/>
        </p:nvSpPr>
        <p:spPr bwMode="auto">
          <a:xfrm>
            <a:off x="7092950" y="0"/>
            <a:ext cx="2051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8198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7176" name="Picture 10" descr="C:\Users\Mario\Desktop\Immagin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8" y="2133600"/>
            <a:ext cx="40417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C:\Users\Mario\Desktop\Immagine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33600"/>
            <a:ext cx="4041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5332" y="670782"/>
            <a:ext cx="4812252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7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7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219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81179-6257-4CE9-BAD0-642C235234CA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9221" name="Rettangolo 7"/>
          <p:cNvSpPr>
            <a:spLocks noChangeArrowheads="1"/>
          </p:cNvSpPr>
          <p:nvPr/>
        </p:nvSpPr>
        <p:spPr bwMode="auto">
          <a:xfrm>
            <a:off x="7019925" y="0"/>
            <a:ext cx="2124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9222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8200" name="Picture 10" descr="C:\Users\Mario\Desktop\Immagin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2133600"/>
            <a:ext cx="404653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1" descr="C:\Users\Mario\Desktop\Immagine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738" y="2133600"/>
            <a:ext cx="40449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4509" y="661881"/>
            <a:ext cx="4909429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243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6B87-E5F9-4C08-AE91-92E766EFADBA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10245" name="Rettangolo 7"/>
          <p:cNvSpPr>
            <a:spLocks noChangeArrowheads="1"/>
          </p:cNvSpPr>
          <p:nvPr/>
        </p:nvSpPr>
        <p:spPr bwMode="auto">
          <a:xfrm>
            <a:off x="7235825" y="0"/>
            <a:ext cx="190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SCUOLA   “A. MANTEGNA”</a:t>
            </a:r>
          </a:p>
          <a:p>
            <a:pPr algn="ctr"/>
            <a:r>
              <a:rPr lang="it-IT" sz="1200" b="1">
                <a:latin typeface="Calibri" pitchFamily="34" charset="0"/>
              </a:rPr>
              <a:t>CORSO  C</a:t>
            </a:r>
          </a:p>
          <a:p>
            <a:pPr algn="ctr"/>
            <a:r>
              <a:rPr lang="it-IT" sz="1200" b="1">
                <a:latin typeface="Calibri" pitchFamily="34" charset="0"/>
              </a:rPr>
              <a:t>2008-2009-2010-2011 </a:t>
            </a:r>
          </a:p>
        </p:txBody>
      </p:sp>
      <p:sp>
        <p:nvSpPr>
          <p:cNvPr id="10246" name="CasellaDiTesto 7"/>
          <p:cNvSpPr txBox="1">
            <a:spLocks noChangeArrowheads="1"/>
          </p:cNvSpPr>
          <p:nvPr/>
        </p:nvSpPr>
        <p:spPr bwMode="auto">
          <a:xfrm rot="-5400000">
            <a:off x="-3052762" y="3313112"/>
            <a:ext cx="638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 contenuti di questa presentazione sono distribuiti con una </a:t>
            </a:r>
            <a:r>
              <a:rPr lang="it-IT" sz="1200">
                <a:hlinkClick r:id="rId2" action="ppaction://hlinksldjump"/>
              </a:rPr>
              <a:t>licenza Creative Commons 2.5</a:t>
            </a:r>
            <a:endParaRPr lang="it-IT" sz="1200"/>
          </a:p>
        </p:txBody>
      </p:sp>
      <p:pic>
        <p:nvPicPr>
          <p:cNvPr id="9224" name="Picture 10" descr="C:\Users\Mario\Desktop\Immag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4041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C:\Users\Mario\Desktop\Immagin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60575"/>
            <a:ext cx="4054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 rot="20966534">
            <a:off x="784621" y="663088"/>
            <a:ext cx="4896235" cy="1107996"/>
          </a:xfrm>
          <a:prstGeom prst="rect">
            <a:avLst/>
          </a:prstGeom>
          <a:solidFill>
            <a:schemeClr val="accent2">
              <a:alpha val="0"/>
            </a:schemeClr>
          </a:solidFill>
          <a:scene3d>
            <a:camera prst="orthographicFront"/>
            <a:lightRig rig="sunset" dir="t"/>
          </a:scene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G</a:t>
            </a:r>
            <a:r>
              <a:rPr lang="it-IT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o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c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e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di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  </a:t>
            </a:r>
            <a:r>
              <a:rPr lang="it-IT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f</a:t>
            </a:r>
            <a:r>
              <a:rPr lang="it-IT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n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t</a:t>
            </a:r>
            <a:r>
              <a:rPr lang="it-IT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  <a:r>
              <a:rPr lang="it-IT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s</a:t>
            </a: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i</a:t>
            </a:r>
            <a:r>
              <a:rPr lang="it-IT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  <a:cs typeface="+mn-cs"/>
              </a:rPr>
              <a:t>a</a:t>
            </a:r>
          </a:p>
        </p:txBody>
      </p:sp>
      <p:sp>
        <p:nvSpPr>
          <p:cNvPr id="12" name="Esplosione 1 11"/>
          <p:cNvSpPr/>
          <p:nvPr/>
        </p:nvSpPr>
        <p:spPr>
          <a:xfrm>
            <a:off x="1403350" y="1412875"/>
            <a:ext cx="215900" cy="144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Esplosione 1 12"/>
          <p:cNvSpPr/>
          <p:nvPr/>
        </p:nvSpPr>
        <p:spPr>
          <a:xfrm>
            <a:off x="3059113" y="1125538"/>
            <a:ext cx="217487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3563938" y="981075"/>
            <a:ext cx="144462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Esplosione 1 14"/>
          <p:cNvSpPr/>
          <p:nvPr/>
        </p:nvSpPr>
        <p:spPr>
          <a:xfrm flipV="1">
            <a:off x="2771775" y="1196975"/>
            <a:ext cx="215900" cy="1444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Esplosione 1 15"/>
          <p:cNvSpPr/>
          <p:nvPr/>
        </p:nvSpPr>
        <p:spPr>
          <a:xfrm flipV="1">
            <a:off x="3276600" y="1341438"/>
            <a:ext cx="215900" cy="14287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Esplosione 1 16"/>
          <p:cNvSpPr/>
          <p:nvPr/>
        </p:nvSpPr>
        <p:spPr>
          <a:xfrm flipV="1">
            <a:off x="1116013" y="14843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Esplosione 1 17"/>
          <p:cNvSpPr/>
          <p:nvPr/>
        </p:nvSpPr>
        <p:spPr>
          <a:xfrm flipV="1">
            <a:off x="1763713" y="1412875"/>
            <a:ext cx="215900" cy="144463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Esplosione 1 18"/>
          <p:cNvSpPr/>
          <p:nvPr/>
        </p:nvSpPr>
        <p:spPr>
          <a:xfrm flipV="1">
            <a:off x="2124075" y="1341438"/>
            <a:ext cx="215900" cy="142875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Esplosione 1 19"/>
          <p:cNvSpPr/>
          <p:nvPr/>
        </p:nvSpPr>
        <p:spPr>
          <a:xfrm flipV="1">
            <a:off x="3924300" y="1268413"/>
            <a:ext cx="215900" cy="14446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Esplosione 1 20"/>
          <p:cNvSpPr/>
          <p:nvPr/>
        </p:nvSpPr>
        <p:spPr>
          <a:xfrm>
            <a:off x="4356100" y="1125538"/>
            <a:ext cx="215900" cy="14287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885</Words>
  <Application>Microsoft Office PowerPoint</Application>
  <PresentationFormat>Presentazione su schermo (4:3)</PresentationFormat>
  <Paragraphs>162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</dc:creator>
  <cp:lastModifiedBy>Mario</cp:lastModifiedBy>
  <cp:revision>72</cp:revision>
  <dcterms:created xsi:type="dcterms:W3CDTF">2012-02-25T09:53:51Z</dcterms:created>
  <dcterms:modified xsi:type="dcterms:W3CDTF">2012-03-07T11:48:48Z</dcterms:modified>
</cp:coreProperties>
</file>