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9" r:id="rId2"/>
    <p:sldId id="292" r:id="rId3"/>
    <p:sldId id="260" r:id="rId4"/>
    <p:sldId id="261" r:id="rId5"/>
    <p:sldId id="300" r:id="rId6"/>
    <p:sldId id="263" r:id="rId7"/>
    <p:sldId id="294" r:id="rId8"/>
    <p:sldId id="266" r:id="rId9"/>
    <p:sldId id="256" r:id="rId10"/>
    <p:sldId id="257" r:id="rId11"/>
    <p:sldId id="267" r:id="rId12"/>
    <p:sldId id="258" r:id="rId13"/>
    <p:sldId id="288" r:id="rId14"/>
    <p:sldId id="264" r:id="rId15"/>
    <p:sldId id="291" r:id="rId16"/>
    <p:sldId id="290" r:id="rId17"/>
    <p:sldId id="269" r:id="rId18"/>
    <p:sldId id="295" r:id="rId19"/>
    <p:sldId id="270" r:id="rId20"/>
    <p:sldId id="275" r:id="rId21"/>
    <p:sldId id="296" r:id="rId22"/>
    <p:sldId id="271" r:id="rId23"/>
    <p:sldId id="297" r:id="rId24"/>
    <p:sldId id="272" r:id="rId25"/>
    <p:sldId id="277" r:id="rId26"/>
    <p:sldId id="298" r:id="rId27"/>
    <p:sldId id="279" r:id="rId28"/>
    <p:sldId id="281" r:id="rId29"/>
    <p:sldId id="299" r:id="rId30"/>
    <p:sldId id="274" r:id="rId31"/>
    <p:sldId id="285" r:id="rId32"/>
    <p:sldId id="283" r:id="rId3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CC"/>
    <a:srgbClr val="FF3300"/>
    <a:srgbClr val="FF0000"/>
    <a:srgbClr val="FF3399"/>
    <a:srgbClr val="00FF99"/>
    <a:srgbClr val="FFFF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9BF8747-0570-4B47-82C0-632B896BFE46}" type="datetimeFigureOut">
              <a:rPr lang="it-IT"/>
              <a:pPr>
                <a:defRPr/>
              </a:pPr>
              <a:t>23/11/2012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C91CD2D-3941-41BB-BF12-D511A8C90D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91CD2D-3941-41BB-BF12-D511A8C90D7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3B4DA7-9C19-4C4A-A560-9BB0C8819E8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244EF-10BE-4431-BEE4-A7811DB5A56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8DAAEDBB-C8DE-4B9E-985E-5E7032BAF5B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33F182-917A-4E21-9E8B-248FE4A88C6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57740E-D0AD-4F3C-AE77-A49D26333FC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524011A-84F4-4D57-B1F4-1FE81E3816C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DCEFE61-CBEC-4DD8-A935-E1E669B9919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E1088A-1310-4BD3-A354-6D9E51D639A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86A5B0-4819-42CE-B88D-C10E85534E1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DA1106-EAF8-458F-A50F-BE382B28AAB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12AC469-CE57-4264-99B8-2E81CC572B0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E312B1-F3AA-4A1D-9D64-01524B56B50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3.xml"/><Relationship Id="rId7" Type="http://schemas.openxmlformats.org/officeDocument/2006/relationships/slide" Target="slide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18.xml"/><Relationship Id="rId4" Type="http://schemas.openxmlformats.org/officeDocument/2006/relationships/slide" Target="slide7.xml"/><Relationship Id="rId9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476375" y="1846263"/>
            <a:ext cx="6119813" cy="1654175"/>
          </a:xfrm>
          <a:prstGeom prst="rect">
            <a:avLst/>
          </a:prstGeom>
          <a:solidFill>
            <a:srgbClr val="FFFFC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I </a:t>
            </a:r>
          </a:p>
          <a:p>
            <a:pPr algn="ctr"/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ea typeface="Verdana"/>
                <a:cs typeface="Times New Roman" pitchFamily="18" charset="0"/>
              </a:rPr>
              <a:t>Quadrilateri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708400" y="6165850"/>
            <a:ext cx="172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2052" name="CasellaDiTesto 6"/>
          <p:cNvSpPr txBox="1">
            <a:spLocks noChangeArrowheads="1"/>
          </p:cNvSpPr>
          <p:nvPr/>
        </p:nvSpPr>
        <p:spPr bwMode="auto">
          <a:xfrm>
            <a:off x="2771775" y="404813"/>
            <a:ext cx="3529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>
                <a:latin typeface="Verdana" pitchFamily="34" charset="0"/>
                <a:ea typeface="Verdana" pitchFamily="34" charset="0"/>
                <a:cs typeface="Verdana" pitchFamily="34" charset="0"/>
              </a:rPr>
              <a:t>Scuola Primaria “A.Mantegna “ – Padova -</a:t>
            </a:r>
          </a:p>
          <a:p>
            <a:pPr algn="ctr"/>
            <a:r>
              <a:rPr lang="it-IT" sz="1200">
                <a:latin typeface="Verdana" pitchFamily="34" charset="0"/>
                <a:ea typeface="Verdana" pitchFamily="34" charset="0"/>
                <a:cs typeface="Verdana" pitchFamily="34" charset="0"/>
              </a:rPr>
              <a:t>Classe 5^ C – 2012/2013 -</a:t>
            </a:r>
          </a:p>
        </p:txBody>
      </p:sp>
      <p:sp>
        <p:nvSpPr>
          <p:cNvPr id="2053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328025-D315-41A6-AD94-83F4ED7DFE58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3671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LATI  OPPOSTI</a:t>
            </a: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755650" y="5373688"/>
            <a:ext cx="7561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Si dicono OPPOSTI  due LATI  che </a:t>
            </a:r>
            <a:r>
              <a:rPr lang="it-IT" sz="1800" u="sng"/>
              <a:t>non</a:t>
            </a:r>
            <a:r>
              <a:rPr lang="it-IT" sz="1800"/>
              <a:t> hanno alcun  </a:t>
            </a:r>
            <a:r>
              <a:rPr lang="it-IT" sz="1800" u="sng"/>
              <a:t>Vertice</a:t>
            </a:r>
            <a:r>
              <a:rPr lang="it-IT" sz="1800"/>
              <a:t> in </a:t>
            </a:r>
            <a:r>
              <a:rPr lang="it-IT" sz="1800" u="sng"/>
              <a:t>comune</a:t>
            </a:r>
          </a:p>
        </p:txBody>
      </p:sp>
      <p:pic>
        <p:nvPicPr>
          <p:cNvPr id="11268" name="Picture 10" descr="lati_opposti_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484313"/>
            <a:ext cx="51847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E5EE38-228C-4038-9620-C24AA1885905}" type="slidenum">
              <a:rPr lang="it-IT"/>
              <a:pPr/>
              <a:t>10</a:t>
            </a:fld>
            <a:endParaRPr lang="it-IT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561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VERTICI  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2843213" y="4868863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Sono i </a:t>
            </a:r>
            <a:r>
              <a:rPr lang="it-IT" sz="1800" u="sng"/>
              <a:t>punti</a:t>
            </a:r>
            <a:r>
              <a:rPr lang="it-IT" sz="1800"/>
              <a:t> di incontro di due lati consecutivi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4213" y="1557338"/>
            <a:ext cx="1295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</a:p>
        </p:txBody>
      </p:sp>
      <p:pic>
        <p:nvPicPr>
          <p:cNvPr id="12293" name="Picture 9" descr="vertic_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92696"/>
            <a:ext cx="5400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Segnaposto numero diapositiva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8FCE23-6F96-4FE4-A150-3067973DBEC7}" type="slidenum">
              <a:rPr lang="it-IT"/>
              <a:pPr/>
              <a:t>11</a:t>
            </a:fld>
            <a:endParaRPr lang="it-IT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4608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VERTICI OPPOSTI</a:t>
            </a:r>
          </a:p>
        </p:txBody>
      </p:sp>
      <p:pic>
        <p:nvPicPr>
          <p:cNvPr id="13315" name="Picture 7" descr="vertici_opposti_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2463" y="1460500"/>
            <a:ext cx="5195887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5E721-75D8-4982-B4BF-E811BA66E797}" type="slidenum">
              <a:rPr lang="it-IT"/>
              <a:pPr/>
              <a:t>12</a:t>
            </a:fld>
            <a:endParaRPr lang="it-IT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554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VERTICI  CONSECUTIVI</a:t>
            </a:r>
          </a:p>
        </p:txBody>
      </p:sp>
      <p:pic>
        <p:nvPicPr>
          <p:cNvPr id="14339" name="Picture 6" descr="vertici_consecutivi_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484313"/>
            <a:ext cx="51847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8F4377-644C-44F7-AB10-CDB9940D3A5F}" type="slidenum">
              <a:rPr lang="it-IT"/>
              <a:pPr/>
              <a:t>13</a:t>
            </a:fld>
            <a:endParaRPr lang="it-IT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DIAGONALI  </a:t>
            </a: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468313" y="1700213"/>
            <a:ext cx="14398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AC = d</a:t>
            </a:r>
            <a:r>
              <a:rPr lang="it-IT" sz="2400" baseline="-25000"/>
              <a:t>2</a:t>
            </a:r>
          </a:p>
          <a:p>
            <a:pPr>
              <a:spcBef>
                <a:spcPct val="50000"/>
              </a:spcBef>
            </a:pPr>
            <a:endParaRPr lang="it-IT" sz="2400"/>
          </a:p>
          <a:p>
            <a:pPr>
              <a:spcBef>
                <a:spcPct val="50000"/>
              </a:spcBef>
            </a:pPr>
            <a:r>
              <a:rPr lang="it-IT" sz="2400"/>
              <a:t>BD = d</a:t>
            </a:r>
            <a:r>
              <a:rPr lang="it-IT" sz="2400" baseline="-25000"/>
              <a:t>1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1763713" y="5516563"/>
            <a:ext cx="6192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Sono </a:t>
            </a:r>
            <a:r>
              <a:rPr lang="it-IT" sz="1800" u="sng"/>
              <a:t>Segmenti</a:t>
            </a:r>
            <a:r>
              <a:rPr lang="it-IT" sz="1800"/>
              <a:t> che hanno per estremi due vertici opposti</a:t>
            </a:r>
          </a:p>
        </p:txBody>
      </p:sp>
      <p:pic>
        <p:nvPicPr>
          <p:cNvPr id="15365" name="Picture 9" descr="diagonali_quadrilater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412875"/>
            <a:ext cx="56165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Segnaposto numero diapositiva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CAD39-0DD1-4F00-B20A-9C686B8BD68C}" type="slidenum">
              <a:rPr lang="it-IT"/>
              <a:pPr/>
              <a:t>14</a:t>
            </a:fld>
            <a:endParaRPr lang="it-IT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ANGOLI INTERNI</a:t>
            </a:r>
          </a:p>
        </p:txBody>
      </p:sp>
      <p:pic>
        <p:nvPicPr>
          <p:cNvPr id="16387" name="Picture 6" descr="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484313"/>
            <a:ext cx="568960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1CEA4-96AF-4840-A5FE-D86366E8E539}" type="slidenum">
              <a:rPr lang="it-IT"/>
              <a:pPr/>
              <a:t>15</a:t>
            </a:fld>
            <a:endParaRPr lang="it-IT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SOMMA degli ANGOLI INTERNI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684213" y="5589588"/>
            <a:ext cx="795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/>
              <a:t>La somma degli angoli interni di un quadrilatero è </a:t>
            </a:r>
            <a:r>
              <a:rPr lang="it-IT" sz="2000" b="1">
                <a:hlinkClick r:id="rId2" action="ppaction://hlinksldjump"/>
              </a:rPr>
              <a:t>sempre 360°</a:t>
            </a:r>
            <a:endParaRPr lang="it-IT" sz="2000" b="1"/>
          </a:p>
        </p:txBody>
      </p:sp>
      <p:pic>
        <p:nvPicPr>
          <p:cNvPr id="17412" name="Picture 9" descr="SOMMA ANGOLI INTERN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557338"/>
            <a:ext cx="5545138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B09F84F4-6DDF-4F41-AE3A-323376B7F2F2}" type="slidenum">
              <a:rPr lang="it-IT"/>
              <a:pPr/>
              <a:t>16</a:t>
            </a:fld>
            <a:endParaRPr lang="it-IT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5076825" y="693738"/>
            <a:ext cx="3673475" cy="1800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8435" name="Picture 6" descr="somma angoli interni di un triangol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909638"/>
            <a:ext cx="2447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250825" y="620713"/>
            <a:ext cx="4032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Poiché </a:t>
            </a:r>
          </a:p>
          <a:p>
            <a:pPr>
              <a:spcBef>
                <a:spcPct val="50000"/>
              </a:spcBef>
            </a:pPr>
            <a:r>
              <a:rPr lang="it-IT" sz="1800"/>
              <a:t>1-la somma degli angoli interni di un triangolo è sempre 180°</a:t>
            </a:r>
          </a:p>
          <a:p>
            <a:pPr>
              <a:spcBef>
                <a:spcPct val="50000"/>
              </a:spcBef>
            </a:pPr>
            <a:r>
              <a:rPr lang="it-IT" sz="1800"/>
              <a:t>2-la diagonale divide il quadrilatero in due triangoli</a:t>
            </a:r>
          </a:p>
          <a:p>
            <a:pPr>
              <a:spcBef>
                <a:spcPct val="50000"/>
              </a:spcBef>
            </a:pPr>
            <a:r>
              <a:rPr lang="it-IT" sz="1800"/>
              <a:t>un quadrilatero si può dividere con la diagonale in due triangoli 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323850" y="115888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/>
              <a:t>Dimostrazione: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4716463" y="477838"/>
            <a:ext cx="4248150" cy="23034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8439" name="Picture 16" descr="sangin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5513388"/>
            <a:ext cx="100647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17"/>
          <p:cNvSpPr>
            <a:spLocks noChangeArrowheads="1"/>
          </p:cNvSpPr>
          <p:nvPr/>
        </p:nvSpPr>
        <p:spPr bwMode="auto">
          <a:xfrm>
            <a:off x="6948488" y="5373688"/>
            <a:ext cx="1439862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8441" name="Picture 19" descr="0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284538"/>
            <a:ext cx="4176713" cy="31670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8442" name="Text Box 20"/>
          <p:cNvSpPr txBox="1">
            <a:spLocks noChangeArrowheads="1"/>
          </p:cNvSpPr>
          <p:nvPr/>
        </p:nvSpPr>
        <p:spPr bwMode="auto">
          <a:xfrm>
            <a:off x="2195513" y="4724400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baseline="-25000"/>
              <a:t>180°</a:t>
            </a:r>
          </a:p>
        </p:txBody>
      </p:sp>
      <p:sp>
        <p:nvSpPr>
          <p:cNvPr id="18443" name="Text Box 21"/>
          <p:cNvSpPr txBox="1">
            <a:spLocks noChangeArrowheads="1"/>
          </p:cNvSpPr>
          <p:nvPr/>
        </p:nvSpPr>
        <p:spPr bwMode="auto">
          <a:xfrm>
            <a:off x="2195513" y="544512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baseline="-25000"/>
              <a:t>180°</a:t>
            </a:r>
          </a:p>
        </p:txBody>
      </p:sp>
      <p:sp>
        <p:nvSpPr>
          <p:cNvPr id="18444" name="Text Box 22"/>
          <p:cNvSpPr txBox="1">
            <a:spLocks noChangeArrowheads="1"/>
          </p:cNvSpPr>
          <p:nvPr/>
        </p:nvSpPr>
        <p:spPr bwMode="auto">
          <a:xfrm>
            <a:off x="4859338" y="3789363"/>
            <a:ext cx="40322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Segue che</a:t>
            </a:r>
          </a:p>
          <a:p>
            <a:pPr>
              <a:spcBef>
                <a:spcPct val="50000"/>
              </a:spcBef>
            </a:pPr>
            <a:r>
              <a:rPr lang="it-IT" sz="1800"/>
              <a:t>La somma degli angoli interni di un quadrilatero è 360°</a:t>
            </a:r>
          </a:p>
        </p:txBody>
      </p:sp>
      <p:sp>
        <p:nvSpPr>
          <p:cNvPr id="18445" name="Segnaposto numero diapositiva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975630-450B-4B85-B2B0-7DCAA704C195}" type="slidenum">
              <a:rPr lang="it-IT"/>
              <a:pPr/>
              <a:t>17</a:t>
            </a:fld>
            <a:endParaRPr lang="it-IT"/>
          </a:p>
        </p:txBody>
      </p:sp>
      <p:sp>
        <p:nvSpPr>
          <p:cNvPr id="18446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18" name="Indietro o precedente 17">
            <a:hlinkClick r:id="rId5" action="ppaction://hlinksldjump" highlightClick="1"/>
          </p:cNvPr>
          <p:cNvSpPr/>
          <p:nvPr/>
        </p:nvSpPr>
        <p:spPr>
          <a:xfrm>
            <a:off x="8821738" y="6597650"/>
            <a:ext cx="322262" cy="2492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7704138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b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</a:br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il</a:t>
            </a:r>
          </a:p>
          <a:p>
            <a:pPr algn="ctr"/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Rettangolo</a:t>
            </a:r>
          </a:p>
        </p:txBody>
      </p:sp>
      <p:sp>
        <p:nvSpPr>
          <p:cNvPr id="19459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33400" cy="381000"/>
          </a:xfrm>
          <a:noFill/>
        </p:spPr>
        <p:txBody>
          <a:bodyPr/>
          <a:lstStyle/>
          <a:p>
            <a:fld id="{91656053-B542-4717-A9EB-69D4F3D80597}" type="slidenum">
              <a:rPr lang="it-IT"/>
              <a:pPr/>
              <a:t>18</a:t>
            </a:fld>
            <a:endParaRPr lang="it-IT" dirty="0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2339975" y="0"/>
            <a:ext cx="3887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Il RETTANGOLO  </a:t>
            </a:r>
            <a:br>
              <a:rPr lang="it-IT" sz="3600" b="1"/>
            </a:br>
            <a:r>
              <a:rPr lang="it-IT" sz="3600" b="1"/>
              <a:t>area</a:t>
            </a:r>
          </a:p>
        </p:txBody>
      </p:sp>
      <p:sp>
        <p:nvSpPr>
          <p:cNvPr id="20483" name="Rectangle 21"/>
          <p:cNvSpPr>
            <a:spLocks noChangeArrowheads="1"/>
          </p:cNvSpPr>
          <p:nvPr/>
        </p:nvSpPr>
        <p:spPr bwMode="auto">
          <a:xfrm>
            <a:off x="8316913" y="3213100"/>
            <a:ext cx="576262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1 cm</a:t>
            </a:r>
            <a:r>
              <a:rPr lang="it-IT" sz="1600" b="1" baseline="30000"/>
              <a:t>2</a:t>
            </a:r>
          </a:p>
        </p:txBody>
      </p:sp>
      <p:sp>
        <p:nvSpPr>
          <p:cNvPr id="20484" name="Rectangle 34" descr="0019"/>
          <p:cNvSpPr>
            <a:spLocks noChangeArrowheads="1"/>
          </p:cNvSpPr>
          <p:nvPr/>
        </p:nvSpPr>
        <p:spPr bwMode="auto">
          <a:xfrm>
            <a:off x="4643438" y="1125538"/>
            <a:ext cx="3313112" cy="28797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20485" name="Picture 35" descr="area_rettangol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125538"/>
            <a:ext cx="33115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36"/>
          <p:cNvSpPr txBox="1">
            <a:spLocks noChangeArrowheads="1"/>
          </p:cNvSpPr>
          <p:nvPr/>
        </p:nvSpPr>
        <p:spPr bwMode="auto">
          <a:xfrm>
            <a:off x="468313" y="1557338"/>
            <a:ext cx="28797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AB = b = base </a:t>
            </a:r>
          </a:p>
          <a:p>
            <a:pPr>
              <a:spcBef>
                <a:spcPct val="50000"/>
              </a:spcBef>
            </a:pPr>
            <a:r>
              <a:rPr lang="it-IT" sz="1800" b="1"/>
              <a:t>BC = h = altezza </a:t>
            </a:r>
          </a:p>
        </p:txBody>
      </p:sp>
      <p:sp>
        <p:nvSpPr>
          <p:cNvPr id="20487" name="Text Box 37"/>
          <p:cNvSpPr txBox="1">
            <a:spLocks noChangeArrowheads="1"/>
          </p:cNvSpPr>
          <p:nvPr/>
        </p:nvSpPr>
        <p:spPr bwMode="auto">
          <a:xfrm>
            <a:off x="395288" y="2708275"/>
            <a:ext cx="3384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FF3300"/>
                </a:solidFill>
              </a:rPr>
              <a:t>A = b x h</a:t>
            </a:r>
          </a:p>
        </p:txBody>
      </p:sp>
      <p:sp>
        <p:nvSpPr>
          <p:cNvPr id="20488" name="Text Box 39"/>
          <p:cNvSpPr txBox="1">
            <a:spLocks noChangeArrowheads="1"/>
          </p:cNvSpPr>
          <p:nvPr/>
        </p:nvSpPr>
        <p:spPr bwMode="auto">
          <a:xfrm>
            <a:off x="179388" y="4941888"/>
            <a:ext cx="15128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/>
              <a:t>Esempio:</a:t>
            </a:r>
          </a:p>
          <a:p>
            <a:pPr>
              <a:spcBef>
                <a:spcPct val="50000"/>
              </a:spcBef>
            </a:pPr>
            <a:r>
              <a:rPr lang="it-IT" sz="2400" dirty="0"/>
              <a:t>b = </a:t>
            </a:r>
            <a:r>
              <a:rPr lang="it-IT" sz="2400" dirty="0" smtClean="0"/>
              <a:t>4cm</a:t>
            </a:r>
            <a:endParaRPr lang="it-IT" sz="2400" dirty="0"/>
          </a:p>
          <a:p>
            <a:pPr>
              <a:spcBef>
                <a:spcPct val="50000"/>
              </a:spcBef>
            </a:pPr>
            <a:r>
              <a:rPr lang="it-IT" sz="2400" dirty="0"/>
              <a:t>h = </a:t>
            </a:r>
            <a:r>
              <a:rPr lang="it-IT" sz="2400" dirty="0" smtClean="0"/>
              <a:t>3cm</a:t>
            </a:r>
            <a:endParaRPr lang="it-IT" sz="2400" dirty="0"/>
          </a:p>
        </p:txBody>
      </p:sp>
      <p:sp>
        <p:nvSpPr>
          <p:cNvPr id="20489" name="Text Box 40"/>
          <p:cNvSpPr txBox="1">
            <a:spLocks noChangeArrowheads="1"/>
          </p:cNvSpPr>
          <p:nvPr/>
        </p:nvSpPr>
        <p:spPr bwMode="auto">
          <a:xfrm>
            <a:off x="1547664" y="5445125"/>
            <a:ext cx="475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/>
              <a:t>A = b x h = </a:t>
            </a:r>
            <a:r>
              <a:rPr lang="it-IT" sz="2400" dirty="0" smtClean="0"/>
              <a:t>4cm  </a:t>
            </a:r>
            <a:r>
              <a:rPr lang="it-IT" sz="2400" dirty="0"/>
              <a:t>x </a:t>
            </a:r>
            <a:r>
              <a:rPr lang="it-IT" sz="2400" dirty="0" smtClean="0"/>
              <a:t>3cm  </a:t>
            </a:r>
            <a:r>
              <a:rPr lang="it-IT" sz="2400" dirty="0"/>
              <a:t>= </a:t>
            </a:r>
            <a:r>
              <a:rPr lang="it-IT" sz="2400" dirty="0" smtClean="0"/>
              <a:t>12 cm</a:t>
            </a:r>
            <a:r>
              <a:rPr lang="it-IT" sz="2400" baseline="30000" dirty="0" smtClean="0"/>
              <a:t>2</a:t>
            </a:r>
            <a:endParaRPr lang="it-IT" sz="2400" dirty="0"/>
          </a:p>
        </p:txBody>
      </p:sp>
      <p:pic>
        <p:nvPicPr>
          <p:cNvPr id="20490" name="Picture 41" descr="0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0175" y="4437063"/>
            <a:ext cx="2555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Segnaposto numero diapositiva 13"/>
          <p:cNvSpPr>
            <a:spLocks noGrp="1"/>
          </p:cNvSpPr>
          <p:nvPr>
            <p:ph type="sldNum" sz="quarter" idx="12"/>
          </p:nvPr>
        </p:nvSpPr>
        <p:spPr>
          <a:xfrm>
            <a:off x="3779912" y="6381750"/>
            <a:ext cx="2133600" cy="476250"/>
          </a:xfrm>
          <a:noFill/>
        </p:spPr>
        <p:txBody>
          <a:bodyPr/>
          <a:lstStyle/>
          <a:p>
            <a:fld id="{DA69779E-B820-43AE-AC04-57E38C74B332}" type="slidenum">
              <a:rPr lang="it-IT"/>
              <a:pPr/>
              <a:t>19</a:t>
            </a:fld>
            <a:endParaRPr lang="it-IT" dirty="0"/>
          </a:p>
        </p:txBody>
      </p:sp>
      <p:sp>
        <p:nvSpPr>
          <p:cNvPr id="2049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2"/>
          <p:cNvSpPr txBox="1">
            <a:spLocks noChangeArrowheads="1"/>
          </p:cNvSpPr>
          <p:nvPr/>
        </p:nvSpPr>
        <p:spPr bwMode="auto">
          <a:xfrm>
            <a:off x="3563938" y="333375"/>
            <a:ext cx="25209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 b="1" dirty="0">
                <a:solidFill>
                  <a:srgbClr val="FF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INDICE</a:t>
            </a:r>
          </a:p>
        </p:txBody>
      </p:sp>
      <p:sp>
        <p:nvSpPr>
          <p:cNvPr id="3075" name="Rettangolo 13"/>
          <p:cNvSpPr>
            <a:spLocks noChangeArrowheads="1"/>
          </p:cNvSpPr>
          <p:nvPr/>
        </p:nvSpPr>
        <p:spPr bwMode="auto">
          <a:xfrm rot="-830331">
            <a:off x="1411347" y="1729911"/>
            <a:ext cx="33845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Classificazione </a:t>
            </a:r>
            <a:b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</a:br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dei quadrilateri</a:t>
            </a:r>
            <a:endParaRPr lang="it-IT" sz="3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6" name="Rettangolo 14"/>
          <p:cNvSpPr>
            <a:spLocks noChangeArrowheads="1"/>
          </p:cNvSpPr>
          <p:nvPr/>
        </p:nvSpPr>
        <p:spPr bwMode="auto">
          <a:xfrm rot="527156">
            <a:off x="5396708" y="1926113"/>
            <a:ext cx="20521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 action="ppaction://hlinksldjump"/>
              </a:rPr>
              <a:t>Proprietà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7" name="Rettangolo 15"/>
          <p:cNvSpPr>
            <a:spLocks noChangeArrowheads="1"/>
          </p:cNvSpPr>
          <p:nvPr/>
        </p:nvSpPr>
        <p:spPr bwMode="auto">
          <a:xfrm rot="566501">
            <a:off x="5466996" y="3487666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5" action="ppaction://hlinksldjump"/>
              </a:rPr>
              <a:t>Rettangolo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8" name="Rettangolo 16"/>
          <p:cNvSpPr>
            <a:spLocks noChangeArrowheads="1"/>
          </p:cNvSpPr>
          <p:nvPr/>
        </p:nvSpPr>
        <p:spPr bwMode="auto">
          <a:xfrm>
            <a:off x="1475656" y="4869160"/>
            <a:ext cx="20962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6" action="ppaction://hlinksldjump"/>
              </a:rPr>
              <a:t>Quadrato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9" name="Rettangolo 17"/>
          <p:cNvSpPr>
            <a:spLocks noChangeArrowheads="1"/>
          </p:cNvSpPr>
          <p:nvPr/>
        </p:nvSpPr>
        <p:spPr bwMode="auto">
          <a:xfrm rot="1051164">
            <a:off x="5630730" y="4954295"/>
            <a:ext cx="1612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7" action="ppaction://hlinksldjump"/>
              </a:rPr>
              <a:t>Rombo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80" name="Rettangolo 18"/>
          <p:cNvSpPr>
            <a:spLocks noChangeArrowheads="1"/>
          </p:cNvSpPr>
          <p:nvPr/>
        </p:nvSpPr>
        <p:spPr bwMode="auto">
          <a:xfrm rot="20718966">
            <a:off x="1126061" y="3481561"/>
            <a:ext cx="3898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8" action="ppaction://hlinksldjump"/>
              </a:rPr>
              <a:t>Parallelogramma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81" name="Rettangolo 19"/>
          <p:cNvSpPr>
            <a:spLocks noChangeArrowheads="1"/>
          </p:cNvSpPr>
          <p:nvPr/>
        </p:nvSpPr>
        <p:spPr bwMode="auto">
          <a:xfrm>
            <a:off x="3779838" y="4365625"/>
            <a:ext cx="1891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9" action="ppaction://hlinksldjump"/>
              </a:rPr>
              <a:t>Trapezio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82" name="Segnaposto numero diapositiva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0BE3C1-14CE-441F-A5FD-9E921691507D}" type="slidenum">
              <a:rPr lang="it-IT"/>
              <a:pPr/>
              <a:t>2</a:t>
            </a:fld>
            <a:endParaRPr lang="it-IT" dirty="0"/>
          </a:p>
        </p:txBody>
      </p:sp>
      <p:sp>
        <p:nvSpPr>
          <p:cNvPr id="3083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7561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507" name="Text Box 28"/>
          <p:cNvSpPr txBox="1">
            <a:spLocks noChangeArrowheads="1"/>
          </p:cNvSpPr>
          <p:nvPr/>
        </p:nvSpPr>
        <p:spPr bwMode="auto">
          <a:xfrm>
            <a:off x="2484438" y="188913"/>
            <a:ext cx="37433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dirty="0"/>
              <a:t>RETTANGOLO  </a:t>
            </a:r>
            <a:br>
              <a:rPr lang="it-IT" sz="2800" b="1" dirty="0"/>
            </a:br>
            <a:r>
              <a:rPr lang="it-IT" sz="2800" b="1" dirty="0"/>
              <a:t>perimetro</a:t>
            </a:r>
          </a:p>
        </p:txBody>
      </p:sp>
      <p:sp>
        <p:nvSpPr>
          <p:cNvPr id="21508" name="Line 30"/>
          <p:cNvSpPr>
            <a:spLocks noChangeShapeType="1"/>
          </p:cNvSpPr>
          <p:nvPr/>
        </p:nvSpPr>
        <p:spPr bwMode="auto">
          <a:xfrm>
            <a:off x="5292874" y="1197620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09" name="Line 31"/>
          <p:cNvSpPr>
            <a:spLocks noChangeShapeType="1"/>
          </p:cNvSpPr>
          <p:nvPr/>
        </p:nvSpPr>
        <p:spPr bwMode="auto">
          <a:xfrm>
            <a:off x="2987824" y="1197620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0" name="Line 33"/>
          <p:cNvSpPr>
            <a:spLocks noChangeShapeType="1"/>
          </p:cNvSpPr>
          <p:nvPr/>
        </p:nvSpPr>
        <p:spPr bwMode="auto">
          <a:xfrm flipV="1">
            <a:off x="2987824" y="2708920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1" name="Line 34"/>
          <p:cNvSpPr>
            <a:spLocks noChangeShapeType="1"/>
          </p:cNvSpPr>
          <p:nvPr/>
        </p:nvSpPr>
        <p:spPr bwMode="auto">
          <a:xfrm>
            <a:off x="2987824" y="1197620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2" name="Line 37"/>
          <p:cNvSpPr>
            <a:spLocks noChangeShapeType="1"/>
          </p:cNvSpPr>
          <p:nvPr/>
        </p:nvSpPr>
        <p:spPr bwMode="auto">
          <a:xfrm>
            <a:off x="2914502" y="3572694"/>
            <a:ext cx="22320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3" name="Line 40"/>
          <p:cNvSpPr>
            <a:spLocks noChangeShapeType="1"/>
          </p:cNvSpPr>
          <p:nvPr/>
        </p:nvSpPr>
        <p:spPr bwMode="auto">
          <a:xfrm flipH="1" flipV="1">
            <a:off x="1331764" y="3572694"/>
            <a:ext cx="15843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4" name="Text Box 44"/>
          <p:cNvSpPr txBox="1">
            <a:spLocks noChangeArrowheads="1"/>
          </p:cNvSpPr>
          <p:nvPr/>
        </p:nvSpPr>
        <p:spPr bwMode="auto">
          <a:xfrm>
            <a:off x="5292080" y="3140968"/>
            <a:ext cx="3384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err="1"/>
              <a:t>Semiperimetro=</a:t>
            </a:r>
            <a:r>
              <a:rPr lang="it-IT" sz="2400" dirty="0"/>
              <a:t>  b + h</a:t>
            </a:r>
          </a:p>
        </p:txBody>
      </p:sp>
      <p:sp>
        <p:nvSpPr>
          <p:cNvPr id="21515" name="Text Box 45"/>
          <p:cNvSpPr txBox="1">
            <a:spLocks noChangeArrowheads="1"/>
          </p:cNvSpPr>
          <p:nvPr/>
        </p:nvSpPr>
        <p:spPr bwMode="auto">
          <a:xfrm>
            <a:off x="1331640" y="306896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/>
              <a:t>Semiperimetro</a:t>
            </a:r>
          </a:p>
        </p:txBody>
      </p:sp>
      <p:sp>
        <p:nvSpPr>
          <p:cNvPr id="21516" name="Line 46"/>
          <p:cNvSpPr>
            <a:spLocks noChangeShapeType="1"/>
          </p:cNvSpPr>
          <p:nvPr/>
        </p:nvSpPr>
        <p:spPr bwMode="auto">
          <a:xfrm>
            <a:off x="2914502" y="4436294"/>
            <a:ext cx="22320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7" name="Line 47"/>
          <p:cNvSpPr>
            <a:spLocks noChangeShapeType="1"/>
          </p:cNvSpPr>
          <p:nvPr/>
        </p:nvSpPr>
        <p:spPr bwMode="auto">
          <a:xfrm flipH="1" flipV="1">
            <a:off x="1331764" y="4436294"/>
            <a:ext cx="15843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8" name="Line 48"/>
          <p:cNvSpPr>
            <a:spLocks noChangeShapeType="1"/>
          </p:cNvSpPr>
          <p:nvPr/>
        </p:nvSpPr>
        <p:spPr bwMode="auto">
          <a:xfrm flipH="1" flipV="1">
            <a:off x="5146527" y="4436294"/>
            <a:ext cx="15843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19" name="Line 49"/>
          <p:cNvSpPr>
            <a:spLocks noChangeShapeType="1"/>
          </p:cNvSpPr>
          <p:nvPr/>
        </p:nvSpPr>
        <p:spPr bwMode="auto">
          <a:xfrm>
            <a:off x="6732240" y="4437112"/>
            <a:ext cx="22320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20" name="Text Box 52"/>
          <p:cNvSpPr txBox="1">
            <a:spLocks noChangeArrowheads="1"/>
          </p:cNvSpPr>
          <p:nvPr/>
        </p:nvSpPr>
        <p:spPr bwMode="auto">
          <a:xfrm>
            <a:off x="1547664" y="3933056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Perimetro</a:t>
            </a:r>
          </a:p>
        </p:txBody>
      </p:sp>
      <p:sp>
        <p:nvSpPr>
          <p:cNvPr id="21521" name="Text Box 53"/>
          <p:cNvSpPr txBox="1">
            <a:spLocks noChangeArrowheads="1"/>
          </p:cNvSpPr>
          <p:nvPr/>
        </p:nvSpPr>
        <p:spPr bwMode="auto">
          <a:xfrm>
            <a:off x="2555776" y="4653136"/>
            <a:ext cx="37444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/>
              <a:t>P =  ( b + h ) x 2                </a:t>
            </a:r>
            <a:br>
              <a:rPr lang="it-IT" sz="2400" dirty="0"/>
            </a:br>
            <a:r>
              <a:rPr lang="it-IT" sz="2400" dirty="0"/>
              <a:t>oppure</a:t>
            </a:r>
            <a:br>
              <a:rPr lang="it-IT" sz="2400" dirty="0"/>
            </a:br>
            <a:r>
              <a:rPr lang="it-IT" sz="2400" dirty="0"/>
              <a:t>P =   ( b x 2 ) + ( h x 2 </a:t>
            </a:r>
            <a:r>
              <a:rPr lang="it-IT" sz="2400" dirty="0" smtClean="0"/>
              <a:t>)  </a:t>
            </a:r>
            <a:br>
              <a:rPr lang="it-IT" sz="2400" dirty="0" smtClean="0"/>
            </a:br>
            <a:r>
              <a:rPr lang="it-IT" sz="2400" dirty="0" smtClean="0"/>
              <a:t>oppure</a:t>
            </a:r>
            <a:br>
              <a:rPr lang="it-IT" sz="2400" dirty="0" smtClean="0"/>
            </a:br>
            <a:r>
              <a:rPr lang="it-IT" sz="2400" dirty="0" err="1" smtClean="0"/>
              <a:t>P=</a:t>
            </a:r>
            <a:r>
              <a:rPr lang="it-IT" sz="2400" dirty="0" smtClean="0"/>
              <a:t>  b + h + b + h</a:t>
            </a:r>
            <a:endParaRPr lang="it-IT" sz="2400" dirty="0"/>
          </a:p>
        </p:txBody>
      </p:sp>
      <p:sp>
        <p:nvSpPr>
          <p:cNvPr id="21522" name="Text Box 55"/>
          <p:cNvSpPr txBox="1">
            <a:spLocks noChangeArrowheads="1"/>
          </p:cNvSpPr>
          <p:nvPr/>
        </p:nvSpPr>
        <p:spPr bwMode="auto">
          <a:xfrm>
            <a:off x="3779987" y="2710507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b</a:t>
            </a:r>
          </a:p>
        </p:txBody>
      </p:sp>
      <p:sp>
        <p:nvSpPr>
          <p:cNvPr id="21523" name="Text Box 56"/>
          <p:cNvSpPr txBox="1">
            <a:spLocks noChangeArrowheads="1"/>
          </p:cNvSpPr>
          <p:nvPr/>
        </p:nvSpPr>
        <p:spPr bwMode="auto">
          <a:xfrm>
            <a:off x="5292874" y="170244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h</a:t>
            </a:r>
          </a:p>
        </p:txBody>
      </p:sp>
      <p:sp>
        <p:nvSpPr>
          <p:cNvPr id="21524" name="Segnaposto numero diapositiva 23"/>
          <p:cNvSpPr>
            <a:spLocks noGrp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  <a:noFill/>
        </p:spPr>
        <p:txBody>
          <a:bodyPr/>
          <a:lstStyle/>
          <a:p>
            <a:fld id="{80D1019D-3AEF-4176-8CC2-948C711C95F3}" type="slidenum">
              <a:rPr lang="it-IT"/>
              <a:pPr/>
              <a:t>20</a:t>
            </a:fld>
            <a:endParaRPr lang="it-IT"/>
          </a:p>
        </p:txBody>
      </p:sp>
      <p:sp>
        <p:nvSpPr>
          <p:cNvPr id="21525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26" name="Indietro o precedente 25">
            <a:hlinkClick r:id="rId2" action="ppaction://hlinksldjump" highlightClick="1"/>
          </p:cNvPr>
          <p:cNvSpPr/>
          <p:nvPr/>
        </p:nvSpPr>
        <p:spPr>
          <a:xfrm>
            <a:off x="8748713" y="6562725"/>
            <a:ext cx="322262" cy="250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755650" y="1703388"/>
            <a:ext cx="7848600" cy="165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Il </a:t>
            </a:r>
          </a:p>
          <a:p>
            <a:pPr algn="ctr"/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Quadrato</a:t>
            </a:r>
          </a:p>
        </p:txBody>
      </p:sp>
      <p:sp>
        <p:nvSpPr>
          <p:cNvPr id="22531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33400" cy="381000"/>
          </a:xfrm>
          <a:noFill/>
        </p:spPr>
        <p:txBody>
          <a:bodyPr/>
          <a:lstStyle/>
          <a:p>
            <a:fld id="{FE00947B-7F96-459A-905B-A329CE726B03}" type="slidenum">
              <a:rPr lang="it-IT"/>
              <a:pPr/>
              <a:t>21</a:t>
            </a:fld>
            <a:endParaRPr lang="it-IT" dirty="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124075" y="188913"/>
            <a:ext cx="295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QUADRATO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011863" y="981075"/>
            <a:ext cx="576262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1 cm</a:t>
            </a:r>
            <a:r>
              <a:rPr lang="it-IT" sz="1600" b="1" baseline="30000"/>
              <a:t>2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6011863" y="3716338"/>
            <a:ext cx="576262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7164388" y="2563813"/>
            <a:ext cx="576262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6588125" y="2563813"/>
            <a:ext cx="576263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6011863" y="2563813"/>
            <a:ext cx="576262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6011863" y="3140075"/>
            <a:ext cx="576262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1" name="Rectangle 13"/>
          <p:cNvSpPr>
            <a:spLocks noChangeArrowheads="1"/>
          </p:cNvSpPr>
          <p:nvPr/>
        </p:nvSpPr>
        <p:spPr bwMode="auto">
          <a:xfrm>
            <a:off x="6588125" y="3716338"/>
            <a:ext cx="576263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7740650" y="3140075"/>
            <a:ext cx="576263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3" name="Rectangle 15"/>
          <p:cNvSpPr>
            <a:spLocks noChangeArrowheads="1"/>
          </p:cNvSpPr>
          <p:nvPr/>
        </p:nvSpPr>
        <p:spPr bwMode="auto">
          <a:xfrm>
            <a:off x="7164388" y="3140075"/>
            <a:ext cx="576262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4" name="Rectangle 16"/>
          <p:cNvSpPr>
            <a:spLocks noChangeArrowheads="1"/>
          </p:cNvSpPr>
          <p:nvPr/>
        </p:nvSpPr>
        <p:spPr bwMode="auto">
          <a:xfrm>
            <a:off x="6588125" y="3140075"/>
            <a:ext cx="576263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5" name="Rectangle 17"/>
          <p:cNvSpPr>
            <a:spLocks noChangeArrowheads="1"/>
          </p:cNvSpPr>
          <p:nvPr/>
        </p:nvSpPr>
        <p:spPr bwMode="auto">
          <a:xfrm>
            <a:off x="7740650" y="2563813"/>
            <a:ext cx="576263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6" name="Rectangle 18"/>
          <p:cNvSpPr>
            <a:spLocks noChangeArrowheads="1"/>
          </p:cNvSpPr>
          <p:nvPr/>
        </p:nvSpPr>
        <p:spPr bwMode="auto">
          <a:xfrm>
            <a:off x="7740650" y="3716338"/>
            <a:ext cx="576263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7" name="Rectangle 19"/>
          <p:cNvSpPr>
            <a:spLocks noChangeArrowheads="1"/>
          </p:cNvSpPr>
          <p:nvPr/>
        </p:nvSpPr>
        <p:spPr bwMode="auto">
          <a:xfrm>
            <a:off x="6588125" y="1987550"/>
            <a:ext cx="576263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8" name="Rectangle 20"/>
          <p:cNvSpPr>
            <a:spLocks noChangeArrowheads="1"/>
          </p:cNvSpPr>
          <p:nvPr/>
        </p:nvSpPr>
        <p:spPr bwMode="auto">
          <a:xfrm>
            <a:off x="7164388" y="3716338"/>
            <a:ext cx="576262" cy="5762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69" name="Rectangle 21"/>
          <p:cNvSpPr>
            <a:spLocks noChangeArrowheads="1"/>
          </p:cNvSpPr>
          <p:nvPr/>
        </p:nvSpPr>
        <p:spPr bwMode="auto">
          <a:xfrm>
            <a:off x="6011863" y="1987550"/>
            <a:ext cx="576262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70" name="Rectangle 23"/>
          <p:cNvSpPr>
            <a:spLocks noChangeArrowheads="1"/>
          </p:cNvSpPr>
          <p:nvPr/>
        </p:nvSpPr>
        <p:spPr bwMode="auto">
          <a:xfrm>
            <a:off x="7164388" y="1987550"/>
            <a:ext cx="576262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71" name="Rectangle 24"/>
          <p:cNvSpPr>
            <a:spLocks noChangeArrowheads="1"/>
          </p:cNvSpPr>
          <p:nvPr/>
        </p:nvSpPr>
        <p:spPr bwMode="auto">
          <a:xfrm>
            <a:off x="7740650" y="1987550"/>
            <a:ext cx="576263" cy="5762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/>
              <a:t> </a:t>
            </a:r>
            <a:endParaRPr lang="it-IT" sz="1600" b="1" baseline="30000"/>
          </a:p>
        </p:txBody>
      </p:sp>
      <p:sp>
        <p:nvSpPr>
          <p:cNvPr id="23572" name="Text Box 25"/>
          <p:cNvSpPr txBox="1">
            <a:spLocks noChangeArrowheads="1"/>
          </p:cNvSpPr>
          <p:nvPr/>
        </p:nvSpPr>
        <p:spPr bwMode="auto">
          <a:xfrm>
            <a:off x="5651500" y="43640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A</a:t>
            </a:r>
          </a:p>
        </p:txBody>
      </p:sp>
      <p:sp>
        <p:nvSpPr>
          <p:cNvPr id="23573" name="Text Box 26"/>
          <p:cNvSpPr txBox="1">
            <a:spLocks noChangeArrowheads="1"/>
          </p:cNvSpPr>
          <p:nvPr/>
        </p:nvSpPr>
        <p:spPr bwMode="auto">
          <a:xfrm>
            <a:off x="8315325" y="17002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C</a:t>
            </a:r>
          </a:p>
        </p:txBody>
      </p:sp>
      <p:sp>
        <p:nvSpPr>
          <p:cNvPr id="23574" name="Text Box 27"/>
          <p:cNvSpPr txBox="1">
            <a:spLocks noChangeArrowheads="1"/>
          </p:cNvSpPr>
          <p:nvPr/>
        </p:nvSpPr>
        <p:spPr bwMode="auto">
          <a:xfrm>
            <a:off x="8243888" y="43640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B</a:t>
            </a:r>
          </a:p>
        </p:txBody>
      </p:sp>
      <p:sp>
        <p:nvSpPr>
          <p:cNvPr id="23575" name="Text Box 28"/>
          <p:cNvSpPr txBox="1">
            <a:spLocks noChangeArrowheads="1"/>
          </p:cNvSpPr>
          <p:nvPr/>
        </p:nvSpPr>
        <p:spPr bwMode="auto">
          <a:xfrm>
            <a:off x="5507038" y="17002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D</a:t>
            </a:r>
          </a:p>
        </p:txBody>
      </p:sp>
      <p:sp>
        <p:nvSpPr>
          <p:cNvPr id="23576" name="Text Box 29"/>
          <p:cNvSpPr txBox="1">
            <a:spLocks noChangeArrowheads="1"/>
          </p:cNvSpPr>
          <p:nvPr/>
        </p:nvSpPr>
        <p:spPr bwMode="auto">
          <a:xfrm>
            <a:off x="8386763" y="277971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3577" name="Text Box 30"/>
          <p:cNvSpPr txBox="1">
            <a:spLocks noChangeArrowheads="1"/>
          </p:cNvSpPr>
          <p:nvPr/>
        </p:nvSpPr>
        <p:spPr bwMode="auto">
          <a:xfrm>
            <a:off x="7019925" y="4437063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3578" name="Text Box 32"/>
          <p:cNvSpPr txBox="1">
            <a:spLocks noChangeArrowheads="1"/>
          </p:cNvSpPr>
          <p:nvPr/>
        </p:nvSpPr>
        <p:spPr bwMode="auto">
          <a:xfrm>
            <a:off x="250825" y="1196975"/>
            <a:ext cx="5113338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Il quadrato è un rettangolo che ha la base congruente con l’altezza che indichiamo con  </a:t>
            </a:r>
            <a:r>
              <a:rPr lang="it-IT" sz="2800">
                <a:latin typeface="Script MT Bold" pitchFamily="66" charset="0"/>
              </a:rPr>
              <a:t>l  </a:t>
            </a:r>
            <a:r>
              <a:rPr lang="it-IT" sz="1800"/>
              <a:t> (lato del quadrato)</a:t>
            </a:r>
          </a:p>
        </p:txBody>
      </p:sp>
      <p:sp>
        <p:nvSpPr>
          <p:cNvPr id="23579" name="Text Box 33"/>
          <p:cNvSpPr txBox="1">
            <a:spLocks noChangeArrowheads="1"/>
          </p:cNvSpPr>
          <p:nvPr/>
        </p:nvSpPr>
        <p:spPr bwMode="auto">
          <a:xfrm>
            <a:off x="395288" y="3429000"/>
            <a:ext cx="4105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FF3300"/>
                </a:solidFill>
              </a:rPr>
              <a:t>A = </a:t>
            </a:r>
            <a:r>
              <a:rPr lang="it-IT" sz="5400" b="1">
                <a:solidFill>
                  <a:srgbClr val="FF3300"/>
                </a:solidFill>
                <a:latin typeface="Script MT Bold" pitchFamily="66" charset="0"/>
              </a:rPr>
              <a:t>l</a:t>
            </a:r>
            <a:r>
              <a:rPr lang="it-IT" sz="5400">
                <a:solidFill>
                  <a:srgbClr val="FF3300"/>
                </a:solidFill>
              </a:rPr>
              <a:t> </a:t>
            </a:r>
            <a:r>
              <a:rPr lang="it-IT" sz="4000">
                <a:solidFill>
                  <a:srgbClr val="FF3300"/>
                </a:solidFill>
              </a:rPr>
              <a:t>x</a:t>
            </a:r>
            <a:r>
              <a:rPr lang="it-IT" sz="5400">
                <a:solidFill>
                  <a:srgbClr val="FF3300"/>
                </a:solidFill>
              </a:rPr>
              <a:t> </a:t>
            </a:r>
            <a:r>
              <a:rPr lang="it-IT" sz="5400">
                <a:solidFill>
                  <a:srgbClr val="FF3300"/>
                </a:solidFill>
                <a:latin typeface="Script MT Bold" pitchFamily="66" charset="0"/>
              </a:rPr>
              <a:t>l = l</a:t>
            </a:r>
            <a:r>
              <a:rPr lang="it-IT" sz="5400" baseline="30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3580" name="Text Box 34"/>
          <p:cNvSpPr txBox="1">
            <a:spLocks noChangeArrowheads="1"/>
          </p:cNvSpPr>
          <p:nvPr/>
        </p:nvSpPr>
        <p:spPr bwMode="auto">
          <a:xfrm>
            <a:off x="395288" y="4724400"/>
            <a:ext cx="3384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FF3300"/>
                </a:solidFill>
              </a:rPr>
              <a:t>P = </a:t>
            </a:r>
            <a:r>
              <a:rPr lang="it-IT" sz="5400" b="1">
                <a:solidFill>
                  <a:srgbClr val="FF3300"/>
                </a:solidFill>
                <a:latin typeface="Script MT Bold" pitchFamily="66" charset="0"/>
              </a:rPr>
              <a:t>l </a:t>
            </a:r>
            <a:r>
              <a:rPr lang="it-IT" sz="5400">
                <a:solidFill>
                  <a:srgbClr val="FF3300"/>
                </a:solidFill>
              </a:rPr>
              <a:t>x</a:t>
            </a:r>
            <a:r>
              <a:rPr lang="it-IT" sz="5400" b="1">
                <a:solidFill>
                  <a:srgbClr val="FF3300"/>
                </a:solidFill>
                <a:latin typeface="Script MT Bold" pitchFamily="66" charset="0"/>
              </a:rPr>
              <a:t> 4</a:t>
            </a:r>
            <a:r>
              <a:rPr lang="it-IT" sz="5400">
                <a:solidFill>
                  <a:srgbClr val="FF3300"/>
                </a:solidFill>
              </a:rPr>
              <a:t> </a:t>
            </a:r>
            <a:r>
              <a:rPr lang="it-IT" sz="4000">
                <a:solidFill>
                  <a:srgbClr val="FF3300"/>
                </a:solidFill>
              </a:rPr>
              <a:t> </a:t>
            </a:r>
            <a:endParaRPr lang="it-IT" sz="5400" baseline="30000">
              <a:solidFill>
                <a:srgbClr val="FF3300"/>
              </a:solidFill>
            </a:endParaRPr>
          </a:p>
        </p:txBody>
      </p:sp>
      <p:sp>
        <p:nvSpPr>
          <p:cNvPr id="23581" name="Segnaposto numero diapositiva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ECF678-840C-410B-B9D4-29736C67A14A}" type="slidenum">
              <a:rPr lang="it-IT"/>
              <a:pPr/>
              <a:t>22</a:t>
            </a:fld>
            <a:endParaRPr lang="it-IT"/>
          </a:p>
        </p:txBody>
      </p:sp>
      <p:sp>
        <p:nvSpPr>
          <p:cNvPr id="2358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33" name="Indietro o precedente 32">
            <a:hlinkClick r:id="rId2" action="ppaction://hlinksldjump" highlightClick="1"/>
          </p:cNvPr>
          <p:cNvSpPr/>
          <p:nvPr/>
        </p:nvSpPr>
        <p:spPr>
          <a:xfrm>
            <a:off x="8821738" y="6562725"/>
            <a:ext cx="322262" cy="250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755650" y="1774825"/>
            <a:ext cx="7848600" cy="165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Il</a:t>
            </a:r>
          </a:p>
          <a:p>
            <a:pPr algn="ctr"/>
            <a:r>
              <a:rPr lang="it-IT" sz="3600" kern="1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rombo</a:t>
            </a:r>
          </a:p>
        </p:txBody>
      </p:sp>
      <p:sp>
        <p:nvSpPr>
          <p:cNvPr id="24579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6E5118-7C97-4659-831C-82923112F8EB}" type="slidenum">
              <a:rPr lang="it-IT"/>
              <a:pPr/>
              <a:t>23</a:t>
            </a:fld>
            <a:endParaRPr lang="it-IT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492500" y="333375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ROMBO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5580063" y="1412875"/>
            <a:ext cx="2879725" cy="3887788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4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80063" y="1412875"/>
            <a:ext cx="2879725" cy="3887788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>
            <a:off x="7019925" y="1412875"/>
            <a:ext cx="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>
            <a:off x="5580063" y="3357563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07" name="Text Box 15"/>
          <p:cNvSpPr txBox="1">
            <a:spLocks noChangeArrowheads="1"/>
          </p:cNvSpPr>
          <p:nvPr/>
        </p:nvSpPr>
        <p:spPr bwMode="auto">
          <a:xfrm>
            <a:off x="5146675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A</a:t>
            </a:r>
          </a:p>
        </p:txBody>
      </p:sp>
      <p:sp>
        <p:nvSpPr>
          <p:cNvPr id="25608" name="Text Box 16"/>
          <p:cNvSpPr txBox="1">
            <a:spLocks noChangeArrowheads="1"/>
          </p:cNvSpPr>
          <p:nvPr/>
        </p:nvSpPr>
        <p:spPr bwMode="auto">
          <a:xfrm>
            <a:off x="6875463" y="1046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D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8459788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C</a:t>
            </a:r>
          </a:p>
        </p:txBody>
      </p:sp>
      <p:sp>
        <p:nvSpPr>
          <p:cNvPr id="25610" name="Text Box 18"/>
          <p:cNvSpPr txBox="1">
            <a:spLocks noChangeArrowheads="1"/>
          </p:cNvSpPr>
          <p:nvPr/>
        </p:nvSpPr>
        <p:spPr bwMode="auto">
          <a:xfrm>
            <a:off x="6875463" y="53736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B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395288" y="1341438"/>
            <a:ext cx="42481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/>
              <a:t>AB = BC = CD = DA =</a:t>
            </a:r>
            <a:r>
              <a:rPr lang="it-IT" sz="4000" b="1">
                <a:latin typeface="Script MT Bold" pitchFamily="66" charset="0"/>
              </a:rPr>
              <a:t> l  </a:t>
            </a:r>
            <a:r>
              <a:rPr lang="it-IT" sz="2000" b="1">
                <a:latin typeface="Script MT Bold" pitchFamily="66" charset="0"/>
              </a:rPr>
              <a:t>(lato)</a:t>
            </a:r>
          </a:p>
          <a:p>
            <a:pPr>
              <a:spcBef>
                <a:spcPct val="50000"/>
              </a:spcBef>
            </a:pPr>
            <a:r>
              <a:rPr lang="it-IT" sz="2000" b="1"/>
              <a:t>AC = </a:t>
            </a:r>
            <a:r>
              <a:rPr lang="it-IT" sz="3200" b="1">
                <a:latin typeface="Script MT Bold" pitchFamily="66" charset="0"/>
              </a:rPr>
              <a:t>d</a:t>
            </a:r>
            <a:r>
              <a:rPr lang="it-IT" sz="4000" b="1" baseline="-25000">
                <a:latin typeface="Script MT Bold" pitchFamily="66" charset="0"/>
              </a:rPr>
              <a:t>m   </a:t>
            </a:r>
            <a:r>
              <a:rPr lang="it-IT" sz="2000" b="1">
                <a:latin typeface="Script MT Bold" pitchFamily="66" charset="0"/>
              </a:rPr>
              <a:t>(diagonale minore)</a:t>
            </a:r>
          </a:p>
          <a:p>
            <a:pPr>
              <a:spcBef>
                <a:spcPct val="50000"/>
              </a:spcBef>
            </a:pPr>
            <a:r>
              <a:rPr lang="it-IT" sz="2000" b="1"/>
              <a:t>AC = </a:t>
            </a:r>
            <a:r>
              <a:rPr lang="it-IT" sz="3200" b="1">
                <a:latin typeface="Script MT Bold" pitchFamily="66" charset="0"/>
              </a:rPr>
              <a:t>d</a:t>
            </a:r>
            <a:r>
              <a:rPr lang="it-IT" sz="2000" b="1" baseline="-25000"/>
              <a:t>M</a:t>
            </a:r>
            <a:r>
              <a:rPr lang="it-IT" sz="2000" b="1" baseline="-25000">
                <a:latin typeface="Script MT Bold" pitchFamily="66" charset="0"/>
              </a:rPr>
              <a:t> </a:t>
            </a:r>
            <a:r>
              <a:rPr lang="it-IT" sz="2000" b="1">
                <a:latin typeface="Script MT Bold" pitchFamily="66" charset="0"/>
              </a:rPr>
              <a:t>  (diagonale maggiore)</a:t>
            </a: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940425" y="184467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6011863" y="422116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5614" name="Text Box 22"/>
          <p:cNvSpPr txBox="1">
            <a:spLocks noChangeArrowheads="1"/>
          </p:cNvSpPr>
          <p:nvPr/>
        </p:nvSpPr>
        <p:spPr bwMode="auto">
          <a:xfrm>
            <a:off x="7740650" y="4292600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5615" name="Text Box 23"/>
          <p:cNvSpPr txBox="1">
            <a:spLocks noChangeArrowheads="1"/>
          </p:cNvSpPr>
          <p:nvPr/>
        </p:nvSpPr>
        <p:spPr bwMode="auto">
          <a:xfrm>
            <a:off x="7740650" y="177323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5616" name="Text Box 24"/>
          <p:cNvSpPr txBox="1">
            <a:spLocks noChangeArrowheads="1"/>
          </p:cNvSpPr>
          <p:nvPr/>
        </p:nvSpPr>
        <p:spPr bwMode="auto">
          <a:xfrm>
            <a:off x="1547813" y="3571875"/>
            <a:ext cx="2736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  <a:latin typeface="Script MT Bold" pitchFamily="66" charset="0"/>
              </a:rPr>
              <a:t>d</a:t>
            </a:r>
            <a:r>
              <a:rPr lang="it-IT" baseline="-25000">
                <a:solidFill>
                  <a:srgbClr val="FF3300"/>
                </a:solidFill>
                <a:latin typeface="Script MT Bold" pitchFamily="66" charset="0"/>
              </a:rPr>
              <a:t>m</a:t>
            </a:r>
            <a:r>
              <a:rPr lang="it-IT">
                <a:solidFill>
                  <a:srgbClr val="FF3300"/>
                </a:solidFill>
              </a:rPr>
              <a:t> x </a:t>
            </a:r>
            <a:r>
              <a:rPr lang="it-IT">
                <a:solidFill>
                  <a:srgbClr val="FF3300"/>
                </a:solidFill>
                <a:latin typeface="Script MT Bold" pitchFamily="66" charset="0"/>
              </a:rPr>
              <a:t>d</a:t>
            </a:r>
            <a:r>
              <a:rPr lang="it-IT" sz="3600" baseline="-25000">
                <a:solidFill>
                  <a:srgbClr val="FF3300"/>
                </a:solidFill>
              </a:rPr>
              <a:t>M</a:t>
            </a:r>
            <a:r>
              <a:rPr lang="it-IT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5617" name="Line 25"/>
          <p:cNvSpPr>
            <a:spLocks noChangeShapeType="1"/>
          </p:cNvSpPr>
          <p:nvPr/>
        </p:nvSpPr>
        <p:spPr bwMode="auto">
          <a:xfrm>
            <a:off x="1547813" y="4724400"/>
            <a:ext cx="22320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18" name="Text Box 26"/>
          <p:cNvSpPr txBox="1">
            <a:spLocks noChangeArrowheads="1"/>
          </p:cNvSpPr>
          <p:nvPr/>
        </p:nvSpPr>
        <p:spPr bwMode="auto">
          <a:xfrm>
            <a:off x="2484438" y="4654550"/>
            <a:ext cx="9350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8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5619" name="Text Box 27"/>
          <p:cNvSpPr txBox="1">
            <a:spLocks noChangeArrowheads="1"/>
          </p:cNvSpPr>
          <p:nvPr/>
        </p:nvSpPr>
        <p:spPr bwMode="auto">
          <a:xfrm>
            <a:off x="323850" y="4221163"/>
            <a:ext cx="1366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FF3300"/>
                </a:solidFill>
              </a:rPr>
              <a:t>A =</a:t>
            </a:r>
          </a:p>
        </p:txBody>
      </p:sp>
      <p:sp>
        <p:nvSpPr>
          <p:cNvPr id="25620" name="Text Box 28"/>
          <p:cNvSpPr txBox="1">
            <a:spLocks noChangeArrowheads="1"/>
          </p:cNvSpPr>
          <p:nvPr/>
        </p:nvSpPr>
        <p:spPr bwMode="auto">
          <a:xfrm>
            <a:off x="468313" y="5516563"/>
            <a:ext cx="2879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FF3300"/>
                </a:solidFill>
              </a:rPr>
              <a:t>P = </a:t>
            </a:r>
            <a:r>
              <a:rPr lang="it-IT" sz="4800" b="1">
                <a:solidFill>
                  <a:srgbClr val="FF3300"/>
                </a:solidFill>
                <a:latin typeface="Script MT Bold" pitchFamily="66" charset="0"/>
              </a:rPr>
              <a:t>l</a:t>
            </a:r>
            <a:r>
              <a:rPr lang="it-IT" sz="5400">
                <a:solidFill>
                  <a:srgbClr val="FF3300"/>
                </a:solidFill>
              </a:rPr>
              <a:t> </a:t>
            </a:r>
            <a:r>
              <a:rPr lang="it-IT" sz="4800">
                <a:solidFill>
                  <a:srgbClr val="FF3300"/>
                </a:solidFill>
              </a:rPr>
              <a:t>x 4</a:t>
            </a:r>
            <a:endParaRPr lang="it-IT" sz="5400" baseline="30000">
              <a:solidFill>
                <a:srgbClr val="FF3300"/>
              </a:solidFill>
            </a:endParaRPr>
          </a:p>
        </p:txBody>
      </p:sp>
      <p:sp>
        <p:nvSpPr>
          <p:cNvPr id="25621" name="Text Box 29"/>
          <p:cNvSpPr txBox="1">
            <a:spLocks noChangeArrowheads="1"/>
          </p:cNvSpPr>
          <p:nvPr/>
        </p:nvSpPr>
        <p:spPr bwMode="auto">
          <a:xfrm>
            <a:off x="6732588" y="25114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 dirty="0" err="1">
                <a:latin typeface="Script MT Bold" pitchFamily="66" charset="0"/>
              </a:rPr>
              <a:t>d</a:t>
            </a:r>
            <a:r>
              <a:rPr lang="it-IT" sz="1800" dirty="0" err="1"/>
              <a:t>M</a:t>
            </a:r>
            <a:endParaRPr lang="it-IT" sz="1800" dirty="0">
              <a:latin typeface="Script MT Bold" pitchFamily="66" charset="0"/>
            </a:endParaRPr>
          </a:p>
        </p:txBody>
      </p:sp>
      <p:sp>
        <p:nvSpPr>
          <p:cNvPr id="25622" name="Text Box 30"/>
          <p:cNvSpPr txBox="1">
            <a:spLocks noChangeArrowheads="1"/>
          </p:cNvSpPr>
          <p:nvPr/>
        </p:nvSpPr>
        <p:spPr bwMode="auto">
          <a:xfrm>
            <a:off x="5940425" y="292417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latin typeface="Script MT Bold" pitchFamily="66" charset="0"/>
              </a:rPr>
              <a:t>d</a:t>
            </a:r>
            <a:r>
              <a:rPr lang="it-IT" sz="1800"/>
              <a:t>m</a:t>
            </a:r>
            <a:endParaRPr lang="it-IT" sz="1800">
              <a:latin typeface="Script MT Bold" pitchFamily="66" charset="0"/>
            </a:endParaRPr>
          </a:p>
        </p:txBody>
      </p:sp>
      <p:sp>
        <p:nvSpPr>
          <p:cNvPr id="25623" name="Segnaposto numero diapositiva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5BA07-714D-4F7E-929B-1154F2F6B478}" type="slidenum">
              <a:rPr lang="it-IT"/>
              <a:pPr/>
              <a:t>24</a:t>
            </a:fld>
            <a:endParaRPr lang="it-IT"/>
          </a:p>
        </p:txBody>
      </p:sp>
      <p:sp>
        <p:nvSpPr>
          <p:cNvPr id="25624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124075" y="333375"/>
            <a:ext cx="4824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ROMBO </a:t>
            </a:r>
            <a:r>
              <a:rPr lang="it-IT" sz="2000" b="1"/>
              <a:t>dimostrazione area</a:t>
            </a:r>
          </a:p>
        </p:txBody>
      </p:sp>
      <p:sp>
        <p:nvSpPr>
          <p:cNvPr id="26627" name="Text Box 18" descr="0019"/>
          <p:cNvSpPr txBox="1">
            <a:spLocks noChangeArrowheads="1"/>
          </p:cNvSpPr>
          <p:nvPr/>
        </p:nvSpPr>
        <p:spPr bwMode="auto">
          <a:xfrm>
            <a:off x="322263" y="5805488"/>
            <a:ext cx="8713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800"/>
              <a:t>L’area del rombo è la metà dell’area di un rettangolo che ha per base e per altezza rispettivamente la diagonale minore e la diagonale maggiore del rombo</a:t>
            </a:r>
          </a:p>
        </p:txBody>
      </p:sp>
      <p:sp>
        <p:nvSpPr>
          <p:cNvPr id="26628" name="Rectangle 19"/>
          <p:cNvSpPr>
            <a:spLocks noChangeArrowheads="1"/>
          </p:cNvSpPr>
          <p:nvPr/>
        </p:nvSpPr>
        <p:spPr bwMode="auto">
          <a:xfrm>
            <a:off x="1116013" y="1052513"/>
            <a:ext cx="6985000" cy="453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26629" name="Picture 20" descr="AREA_ROMB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052513"/>
            <a:ext cx="69135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362EB-0C8E-4D17-B773-44BA930922B3}" type="slidenum">
              <a:rPr lang="it-IT"/>
              <a:pPr/>
              <a:t>25</a:t>
            </a:fld>
            <a:endParaRPr lang="it-IT"/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10" name="Indietro o precedente 9">
            <a:hlinkClick r:id="rId3" action="ppaction://hlinksldjump" highlightClick="1"/>
          </p:cNvPr>
          <p:cNvSpPr/>
          <p:nvPr/>
        </p:nvSpPr>
        <p:spPr>
          <a:xfrm>
            <a:off x="8821738" y="6562725"/>
            <a:ext cx="322262" cy="250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>
            <a:off x="755650" y="1990849"/>
            <a:ext cx="7848600" cy="165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Il</a:t>
            </a:r>
          </a:p>
          <a:p>
            <a:pPr algn="ctr"/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Parallelogramma</a:t>
            </a:r>
          </a:p>
        </p:txBody>
      </p:sp>
      <p:sp>
        <p:nvSpPr>
          <p:cNvPr id="27651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282B42-9288-4AFD-B42E-04636DB9E8A4}" type="slidenum">
              <a:rPr lang="it-IT"/>
              <a:pPr/>
              <a:t>26</a:t>
            </a:fld>
            <a:endParaRPr lang="it-IT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568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Il  PARALLELOGRAMMA</a:t>
            </a:r>
          </a:p>
        </p:txBody>
      </p:sp>
      <p:sp>
        <p:nvSpPr>
          <p:cNvPr id="28675" name="AutoShape 6"/>
          <p:cNvSpPr>
            <a:spLocks noChangeArrowheads="1"/>
          </p:cNvSpPr>
          <p:nvPr/>
        </p:nvSpPr>
        <p:spPr bwMode="auto">
          <a:xfrm>
            <a:off x="4284663" y="1484313"/>
            <a:ext cx="4319587" cy="2376487"/>
          </a:xfrm>
          <a:prstGeom prst="parallelogram">
            <a:avLst>
              <a:gd name="adj" fmla="val 4390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5364163" y="14843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4211638" y="38608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A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5292725" y="1125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D</a:t>
            </a:r>
          </a:p>
        </p:txBody>
      </p: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8243888" y="1125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C</a:t>
            </a:r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7235825" y="39338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B</a:t>
            </a:r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4427538" y="2060575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6084888" y="3860800"/>
            <a:ext cx="43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b</a:t>
            </a:r>
          </a:p>
        </p:txBody>
      </p:sp>
      <p:sp>
        <p:nvSpPr>
          <p:cNvPr id="28683" name="Text Box 14"/>
          <p:cNvSpPr txBox="1">
            <a:spLocks noChangeArrowheads="1"/>
          </p:cNvSpPr>
          <p:nvPr/>
        </p:nvSpPr>
        <p:spPr bwMode="auto">
          <a:xfrm>
            <a:off x="5435600" y="242093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h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468313" y="981075"/>
            <a:ext cx="28797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AB = b = base </a:t>
            </a:r>
          </a:p>
          <a:p>
            <a:pPr>
              <a:spcBef>
                <a:spcPct val="50000"/>
              </a:spcBef>
            </a:pPr>
            <a:r>
              <a:rPr lang="it-IT" sz="1800" b="1"/>
              <a:t>DH = h = altezza </a:t>
            </a:r>
          </a:p>
          <a:p>
            <a:pPr>
              <a:spcBef>
                <a:spcPct val="50000"/>
              </a:spcBef>
            </a:pPr>
            <a:r>
              <a:rPr lang="it-IT" sz="1800" b="1"/>
              <a:t>AD = BC =  </a:t>
            </a:r>
            <a:r>
              <a:rPr lang="it-IT" sz="2400" b="1">
                <a:latin typeface="Script MT Bold" pitchFamily="66" charset="0"/>
              </a:rPr>
              <a:t>l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395288" y="2708275"/>
            <a:ext cx="23764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>
                <a:solidFill>
                  <a:srgbClr val="FF3300"/>
                </a:solidFill>
              </a:rPr>
              <a:t>Area = A </a:t>
            </a:r>
          </a:p>
          <a:p>
            <a:pPr>
              <a:spcBef>
                <a:spcPct val="50000"/>
              </a:spcBef>
            </a:pPr>
            <a:r>
              <a:rPr lang="it-IT" sz="3600">
                <a:solidFill>
                  <a:srgbClr val="FF3300"/>
                </a:solidFill>
              </a:rPr>
              <a:t>A = b x h</a:t>
            </a:r>
          </a:p>
        </p:txBody>
      </p:sp>
      <p:sp>
        <p:nvSpPr>
          <p:cNvPr id="28686" name="Text Box 18"/>
          <p:cNvSpPr txBox="1">
            <a:spLocks noChangeArrowheads="1"/>
          </p:cNvSpPr>
          <p:nvPr/>
        </p:nvSpPr>
        <p:spPr bwMode="auto">
          <a:xfrm>
            <a:off x="4140200" y="4724400"/>
            <a:ext cx="2735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>
                <a:solidFill>
                  <a:srgbClr val="FF3300"/>
                </a:solidFill>
              </a:rPr>
              <a:t>P = b + </a:t>
            </a:r>
            <a:r>
              <a:rPr lang="it-IT" sz="3600">
                <a:solidFill>
                  <a:srgbClr val="FF3300"/>
                </a:solidFill>
                <a:latin typeface="Script MT Bold" pitchFamily="66" charset="0"/>
              </a:rPr>
              <a:t>l</a:t>
            </a:r>
          </a:p>
        </p:txBody>
      </p:sp>
      <p:sp>
        <p:nvSpPr>
          <p:cNvPr id="28687" name="Text Box 19"/>
          <p:cNvSpPr txBox="1">
            <a:spLocks noChangeArrowheads="1"/>
          </p:cNvSpPr>
          <p:nvPr/>
        </p:nvSpPr>
        <p:spPr bwMode="auto">
          <a:xfrm>
            <a:off x="250825" y="4727575"/>
            <a:ext cx="3744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>
                <a:solidFill>
                  <a:srgbClr val="FF3300"/>
                </a:solidFill>
              </a:rPr>
              <a:t>Semiperimetro</a:t>
            </a:r>
          </a:p>
        </p:txBody>
      </p:sp>
      <p:sp>
        <p:nvSpPr>
          <p:cNvPr id="28688" name="Text Box 20"/>
          <p:cNvSpPr txBox="1">
            <a:spLocks noChangeArrowheads="1"/>
          </p:cNvSpPr>
          <p:nvPr/>
        </p:nvSpPr>
        <p:spPr bwMode="auto">
          <a:xfrm>
            <a:off x="323850" y="5667375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>
                <a:solidFill>
                  <a:srgbClr val="FF3300"/>
                </a:solidFill>
              </a:rPr>
              <a:t>Perimetro</a:t>
            </a:r>
          </a:p>
        </p:txBody>
      </p:sp>
      <p:sp>
        <p:nvSpPr>
          <p:cNvPr id="28689" name="Text Box 21"/>
          <p:cNvSpPr txBox="1">
            <a:spLocks noChangeArrowheads="1"/>
          </p:cNvSpPr>
          <p:nvPr/>
        </p:nvSpPr>
        <p:spPr bwMode="auto">
          <a:xfrm>
            <a:off x="3779838" y="5662613"/>
            <a:ext cx="3744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>
                <a:solidFill>
                  <a:srgbClr val="FF3300"/>
                </a:solidFill>
              </a:rPr>
              <a:t>   P= ( b + </a:t>
            </a:r>
            <a:r>
              <a:rPr lang="it-IT" sz="3600">
                <a:solidFill>
                  <a:srgbClr val="FF3300"/>
                </a:solidFill>
                <a:latin typeface="Script MT Bold" pitchFamily="66" charset="0"/>
              </a:rPr>
              <a:t>l</a:t>
            </a:r>
            <a:r>
              <a:rPr lang="it-IT" sz="3600">
                <a:solidFill>
                  <a:srgbClr val="FF3300"/>
                </a:solidFill>
              </a:rPr>
              <a:t> ) x 2</a:t>
            </a:r>
          </a:p>
        </p:txBody>
      </p:sp>
      <p:sp>
        <p:nvSpPr>
          <p:cNvPr id="28690" name="Text Box 22"/>
          <p:cNvSpPr txBox="1">
            <a:spLocks noChangeArrowheads="1"/>
          </p:cNvSpPr>
          <p:nvPr/>
        </p:nvSpPr>
        <p:spPr bwMode="auto">
          <a:xfrm>
            <a:off x="5148263" y="40052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H</a:t>
            </a:r>
          </a:p>
        </p:txBody>
      </p:sp>
      <p:sp>
        <p:nvSpPr>
          <p:cNvPr id="28691" name="Segnaposto numero diapositiva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2CA87D-63CB-4D6C-9D6D-98C28730094B}" type="slidenum">
              <a:rPr lang="it-IT"/>
              <a:pPr/>
              <a:t>27</a:t>
            </a:fld>
            <a:endParaRPr lang="it-IT"/>
          </a:p>
        </p:txBody>
      </p:sp>
      <p:sp>
        <p:nvSpPr>
          <p:cNvPr id="2869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PARALLELOGRAMMA: </a:t>
            </a:r>
            <a:r>
              <a:rPr lang="it-IT" sz="2400" b="1"/>
              <a:t>dimostrazione area</a:t>
            </a:r>
          </a:p>
        </p:txBody>
      </p:sp>
      <p:pic>
        <p:nvPicPr>
          <p:cNvPr id="29699" name="Picture 5" descr="AREA-PARALLELOGRAMM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06525"/>
            <a:ext cx="6624637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1042988" y="1412875"/>
            <a:ext cx="6697662" cy="396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50825" y="5589588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9702" name="Text Box 8" descr="0019"/>
          <p:cNvSpPr txBox="1">
            <a:spLocks noChangeArrowheads="1"/>
          </p:cNvSpPr>
          <p:nvPr/>
        </p:nvSpPr>
        <p:spPr bwMode="auto">
          <a:xfrm>
            <a:off x="323850" y="5589588"/>
            <a:ext cx="8713788" cy="6413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>
                <a:solidFill>
                  <a:schemeClr val="bg1"/>
                </a:solidFill>
              </a:rPr>
              <a:t>L’area del parallelogramma è uguale dell’area di un rettangolo che ha per base e per altezza,  la base e l’altezza del parallelogramma  </a:t>
            </a:r>
          </a:p>
        </p:txBody>
      </p:sp>
      <p:sp>
        <p:nvSpPr>
          <p:cNvPr id="29703" name="Segnaposto numero diapositiva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D7775-C923-4105-931D-B23BB6679624}" type="slidenum">
              <a:rPr lang="it-IT"/>
              <a:pPr/>
              <a:t>28</a:t>
            </a:fld>
            <a:endParaRPr lang="it-IT"/>
          </a:p>
        </p:txBody>
      </p: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11" name="Indietro o precedente 10">
            <a:hlinkClick r:id="rId4" action="ppaction://hlinksldjump" highlightClick="1"/>
          </p:cNvPr>
          <p:cNvSpPr/>
          <p:nvPr/>
        </p:nvSpPr>
        <p:spPr>
          <a:xfrm>
            <a:off x="8821738" y="6562725"/>
            <a:ext cx="322262" cy="250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4"/>
          <p:cNvSpPr>
            <a:spLocks noChangeArrowheads="1" noChangeShapeType="1" noTextEdit="1"/>
          </p:cNvSpPr>
          <p:nvPr/>
        </p:nvSpPr>
        <p:spPr bwMode="auto">
          <a:xfrm>
            <a:off x="755650" y="1774825"/>
            <a:ext cx="7848600" cy="165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Il </a:t>
            </a:r>
          </a:p>
          <a:p>
            <a:pPr algn="ctr"/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Trapezio</a:t>
            </a:r>
          </a:p>
        </p:txBody>
      </p:sp>
      <p:sp>
        <p:nvSpPr>
          <p:cNvPr id="30723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6DF85-6A41-4DD6-865C-7CCB090F8026}" type="slidenum">
              <a:rPr lang="it-IT"/>
              <a:pPr/>
              <a:t>29</a:t>
            </a:fld>
            <a:endParaRPr lang="it-IT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4"/>
          <p:cNvSpPr>
            <a:spLocks noChangeArrowheads="1"/>
          </p:cNvSpPr>
          <p:nvPr/>
        </p:nvSpPr>
        <p:spPr bwMode="auto">
          <a:xfrm>
            <a:off x="1835150" y="838200"/>
            <a:ext cx="6769100" cy="59039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62071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1" dirty="0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CONCAVI</a:t>
            </a:r>
            <a:endParaRPr lang="it-IT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272338" y="620713"/>
            <a:ext cx="162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1" dirty="0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CONVESSI</a:t>
            </a:r>
            <a:endParaRPr lang="it-IT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H="1">
            <a:off x="179388" y="1484313"/>
            <a:ext cx="936625" cy="15128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>
            <a:off x="1116013" y="1482725"/>
            <a:ext cx="360362" cy="2808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3" name="Line 10"/>
          <p:cNvSpPr>
            <a:spLocks noChangeShapeType="1"/>
          </p:cNvSpPr>
          <p:nvPr/>
        </p:nvSpPr>
        <p:spPr bwMode="auto">
          <a:xfrm flipV="1">
            <a:off x="179388" y="2708275"/>
            <a:ext cx="792162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>
            <a:off x="971550" y="2708275"/>
            <a:ext cx="504825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5" name="Line 12"/>
          <p:cNvSpPr>
            <a:spLocks noChangeShapeType="1"/>
          </p:cNvSpPr>
          <p:nvPr/>
        </p:nvSpPr>
        <p:spPr bwMode="auto">
          <a:xfrm>
            <a:off x="4500563" y="909638"/>
            <a:ext cx="4032250" cy="3313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 flipH="1">
            <a:off x="6732588" y="1414463"/>
            <a:ext cx="287337" cy="719137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7" name="Line 14"/>
          <p:cNvSpPr>
            <a:spLocks noChangeShapeType="1"/>
          </p:cNvSpPr>
          <p:nvPr/>
        </p:nvSpPr>
        <p:spPr bwMode="auto">
          <a:xfrm>
            <a:off x="6732588" y="2133600"/>
            <a:ext cx="863600" cy="8651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8" name="Line 15"/>
          <p:cNvSpPr>
            <a:spLocks noChangeShapeType="1"/>
          </p:cNvSpPr>
          <p:nvPr/>
        </p:nvSpPr>
        <p:spPr bwMode="auto">
          <a:xfrm>
            <a:off x="7019925" y="1414463"/>
            <a:ext cx="1008063" cy="1584325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>
            <a:off x="7596188" y="2997200"/>
            <a:ext cx="431800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0" name="Text Box 17"/>
          <p:cNvSpPr txBox="1">
            <a:spLocks noChangeArrowheads="1"/>
          </p:cNvSpPr>
          <p:nvPr/>
        </p:nvSpPr>
        <p:spPr bwMode="auto">
          <a:xfrm>
            <a:off x="5292725" y="119856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Non</a:t>
            </a:r>
            <a:r>
              <a:rPr lang="it-IT" sz="1800"/>
              <a:t> </a:t>
            </a:r>
            <a:r>
              <a:rPr lang="it-IT" sz="1800" b="1"/>
              <a:t>trapezi</a:t>
            </a:r>
          </a:p>
        </p:txBody>
      </p:sp>
      <p:sp>
        <p:nvSpPr>
          <p:cNvPr id="4111" name="Text Box 18"/>
          <p:cNvSpPr txBox="1">
            <a:spLocks noChangeArrowheads="1"/>
          </p:cNvSpPr>
          <p:nvPr/>
        </p:nvSpPr>
        <p:spPr bwMode="auto">
          <a:xfrm>
            <a:off x="3132138" y="16287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Trapezi</a:t>
            </a:r>
          </a:p>
        </p:txBody>
      </p:sp>
      <p:sp>
        <p:nvSpPr>
          <p:cNvPr id="4112" name="Oval 19"/>
          <p:cNvSpPr>
            <a:spLocks noChangeArrowheads="1"/>
          </p:cNvSpPr>
          <p:nvPr/>
        </p:nvSpPr>
        <p:spPr bwMode="auto">
          <a:xfrm>
            <a:off x="2484438" y="2133600"/>
            <a:ext cx="4824412" cy="41767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3" name="Oval 21"/>
          <p:cNvSpPr>
            <a:spLocks noChangeArrowheads="1"/>
          </p:cNvSpPr>
          <p:nvPr/>
        </p:nvSpPr>
        <p:spPr bwMode="auto">
          <a:xfrm>
            <a:off x="2700338" y="3141663"/>
            <a:ext cx="2951162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4" name="Oval 22"/>
          <p:cNvSpPr>
            <a:spLocks noChangeArrowheads="1"/>
          </p:cNvSpPr>
          <p:nvPr/>
        </p:nvSpPr>
        <p:spPr bwMode="auto">
          <a:xfrm>
            <a:off x="3924300" y="3430588"/>
            <a:ext cx="3240088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AutoShape 23"/>
          <p:cNvSpPr>
            <a:spLocks noChangeArrowheads="1"/>
          </p:cNvSpPr>
          <p:nvPr/>
        </p:nvSpPr>
        <p:spPr bwMode="auto">
          <a:xfrm>
            <a:off x="6156325" y="3933825"/>
            <a:ext cx="576263" cy="936625"/>
          </a:xfrm>
          <a:prstGeom prst="diamond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Rectangle 24"/>
          <p:cNvSpPr>
            <a:spLocks noChangeArrowheads="1"/>
          </p:cNvSpPr>
          <p:nvPr/>
        </p:nvSpPr>
        <p:spPr bwMode="auto">
          <a:xfrm>
            <a:off x="3132138" y="4149725"/>
            <a:ext cx="720725" cy="4318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Rectangle 25"/>
          <p:cNvSpPr>
            <a:spLocks noChangeArrowheads="1"/>
          </p:cNvSpPr>
          <p:nvPr/>
        </p:nvSpPr>
        <p:spPr bwMode="auto">
          <a:xfrm>
            <a:off x="4645025" y="3790950"/>
            <a:ext cx="431800" cy="431800"/>
          </a:xfrm>
          <a:prstGeom prst="rect">
            <a:avLst/>
          </a:prstGeom>
          <a:noFill/>
          <a:ln w="38100">
            <a:solidFill>
              <a:srgbClr val="00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8" name="AutoShape 26"/>
          <p:cNvSpPr>
            <a:spLocks noChangeArrowheads="1"/>
          </p:cNvSpPr>
          <p:nvPr/>
        </p:nvSpPr>
        <p:spPr bwMode="auto">
          <a:xfrm>
            <a:off x="5219700" y="2709863"/>
            <a:ext cx="1079500" cy="503237"/>
          </a:xfrm>
          <a:prstGeom prst="parallelogram">
            <a:avLst>
              <a:gd name="adj" fmla="val 53628"/>
            </a:avLst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9" name="AutoShape 27"/>
          <p:cNvSpPr>
            <a:spLocks noChangeArrowheads="1"/>
          </p:cNvSpPr>
          <p:nvPr/>
        </p:nvSpPr>
        <p:spPr bwMode="auto">
          <a:xfrm rot="-10497453">
            <a:off x="2555875" y="2133600"/>
            <a:ext cx="647700" cy="433388"/>
          </a:xfrm>
          <a:custGeom>
            <a:avLst/>
            <a:gdLst>
              <a:gd name="T0" fmla="*/ 566738 w 21600"/>
              <a:gd name="T1" fmla="*/ 216694 h 21600"/>
              <a:gd name="T2" fmla="*/ 323850 w 21600"/>
              <a:gd name="T3" fmla="*/ 433388 h 21600"/>
              <a:gd name="T4" fmla="*/ 80963 w 21600"/>
              <a:gd name="T5" fmla="*/ 216694 h 21600"/>
              <a:gd name="T6" fmla="*/ 3238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20" name="Text Box 28"/>
          <p:cNvSpPr txBox="1">
            <a:spLocks noChangeArrowheads="1"/>
          </p:cNvSpPr>
          <p:nvPr/>
        </p:nvSpPr>
        <p:spPr bwMode="auto">
          <a:xfrm>
            <a:off x="3419475" y="2565400"/>
            <a:ext cx="2160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Parallelogrammi</a:t>
            </a:r>
          </a:p>
        </p:txBody>
      </p:sp>
      <p:sp>
        <p:nvSpPr>
          <p:cNvPr id="4121" name="Text Box 30"/>
          <p:cNvSpPr txBox="1">
            <a:spLocks noChangeArrowheads="1"/>
          </p:cNvSpPr>
          <p:nvPr/>
        </p:nvSpPr>
        <p:spPr bwMode="auto">
          <a:xfrm>
            <a:off x="2987675" y="3429000"/>
            <a:ext cx="143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Rettangoli</a:t>
            </a:r>
          </a:p>
        </p:txBody>
      </p:sp>
      <p:sp>
        <p:nvSpPr>
          <p:cNvPr id="4122" name="Text Box 31"/>
          <p:cNvSpPr txBox="1">
            <a:spLocks noChangeArrowheads="1"/>
          </p:cNvSpPr>
          <p:nvPr/>
        </p:nvSpPr>
        <p:spPr bwMode="auto">
          <a:xfrm>
            <a:off x="5364163" y="47244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Rombi</a:t>
            </a:r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4140200" y="429260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Quadrati</a:t>
            </a:r>
          </a:p>
        </p:txBody>
      </p:sp>
      <p:sp>
        <p:nvSpPr>
          <p:cNvPr id="4124" name="Text Box 33"/>
          <p:cNvSpPr txBox="1">
            <a:spLocks noChangeArrowheads="1"/>
          </p:cNvSpPr>
          <p:nvPr/>
        </p:nvSpPr>
        <p:spPr bwMode="auto">
          <a:xfrm>
            <a:off x="900113" y="109538"/>
            <a:ext cx="741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b="1"/>
              <a:t>I QUADRILATERI  sono i poligoni con quattro lati e quattro angoli</a:t>
            </a:r>
          </a:p>
        </p:txBody>
      </p:sp>
      <p:sp>
        <p:nvSpPr>
          <p:cNvPr id="4125" name="Line 35"/>
          <p:cNvSpPr>
            <a:spLocks noChangeShapeType="1"/>
          </p:cNvSpPr>
          <p:nvPr/>
        </p:nvSpPr>
        <p:spPr bwMode="auto">
          <a:xfrm flipH="1">
            <a:off x="7380288" y="981075"/>
            <a:ext cx="431800" cy="5762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26" name="Line 35"/>
          <p:cNvSpPr>
            <a:spLocks noChangeShapeType="1"/>
          </p:cNvSpPr>
          <p:nvPr/>
        </p:nvSpPr>
        <p:spPr bwMode="auto">
          <a:xfrm flipH="1">
            <a:off x="611188" y="1125538"/>
            <a:ext cx="0" cy="7191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27" name="Line 8"/>
          <p:cNvSpPr>
            <a:spLocks noChangeShapeType="1"/>
          </p:cNvSpPr>
          <p:nvPr/>
        </p:nvSpPr>
        <p:spPr bwMode="auto">
          <a:xfrm>
            <a:off x="323850" y="3644900"/>
            <a:ext cx="431800" cy="863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28" name="Line 8"/>
          <p:cNvSpPr>
            <a:spLocks noChangeShapeType="1"/>
          </p:cNvSpPr>
          <p:nvPr/>
        </p:nvSpPr>
        <p:spPr bwMode="auto">
          <a:xfrm flipV="1">
            <a:off x="755650" y="4437063"/>
            <a:ext cx="576263" cy="714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29" name="Line 8"/>
          <p:cNvSpPr>
            <a:spLocks noChangeShapeType="1"/>
          </p:cNvSpPr>
          <p:nvPr/>
        </p:nvSpPr>
        <p:spPr bwMode="auto">
          <a:xfrm flipH="1">
            <a:off x="323850" y="4437063"/>
            <a:ext cx="1008063" cy="8651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0" name="Line 8"/>
          <p:cNvSpPr>
            <a:spLocks noChangeShapeType="1"/>
          </p:cNvSpPr>
          <p:nvPr/>
        </p:nvSpPr>
        <p:spPr bwMode="auto">
          <a:xfrm flipH="1">
            <a:off x="323850" y="3644900"/>
            <a:ext cx="0" cy="1655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1" name="Line 8"/>
          <p:cNvSpPr>
            <a:spLocks noChangeShapeType="1"/>
          </p:cNvSpPr>
          <p:nvPr/>
        </p:nvSpPr>
        <p:spPr bwMode="auto">
          <a:xfrm>
            <a:off x="1403350" y="4797425"/>
            <a:ext cx="431800" cy="863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2" name="Line 8"/>
          <p:cNvSpPr>
            <a:spLocks noChangeShapeType="1"/>
          </p:cNvSpPr>
          <p:nvPr/>
        </p:nvSpPr>
        <p:spPr bwMode="auto">
          <a:xfrm flipV="1">
            <a:off x="1835150" y="5589588"/>
            <a:ext cx="576263" cy="714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3" name="Line 8"/>
          <p:cNvSpPr>
            <a:spLocks noChangeShapeType="1"/>
          </p:cNvSpPr>
          <p:nvPr/>
        </p:nvSpPr>
        <p:spPr bwMode="auto">
          <a:xfrm flipH="1">
            <a:off x="1403350" y="5589588"/>
            <a:ext cx="1008063" cy="8651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4" name="Line 8"/>
          <p:cNvSpPr>
            <a:spLocks noChangeShapeType="1"/>
          </p:cNvSpPr>
          <p:nvPr/>
        </p:nvSpPr>
        <p:spPr bwMode="auto">
          <a:xfrm flipH="1">
            <a:off x="1403350" y="4797425"/>
            <a:ext cx="0" cy="1655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5" name="Segnaposto numero diapositiva 4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7B162-1C4C-4050-BE11-72D5673C9608}" type="slidenum">
              <a:rPr lang="it-IT"/>
              <a:pPr/>
              <a:t>3</a:t>
            </a:fld>
            <a:endParaRPr lang="it-IT"/>
          </a:p>
        </p:txBody>
      </p:sp>
      <p:sp>
        <p:nvSpPr>
          <p:cNvPr id="4136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835150" y="0"/>
            <a:ext cx="5976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/>
              <a:t>TRAPEZI: classificazione</a:t>
            </a:r>
          </a:p>
        </p:txBody>
      </p:sp>
      <p:sp>
        <p:nvSpPr>
          <p:cNvPr id="31747" name="AutoShape 5"/>
          <p:cNvSpPr>
            <a:spLocks noChangeArrowheads="1"/>
          </p:cNvSpPr>
          <p:nvPr/>
        </p:nvSpPr>
        <p:spPr bwMode="auto">
          <a:xfrm rot="10800000">
            <a:off x="684213" y="1484313"/>
            <a:ext cx="4248150" cy="1800225"/>
          </a:xfrm>
          <a:custGeom>
            <a:avLst/>
            <a:gdLst>
              <a:gd name="T0" fmla="*/ 3979101 w 21600"/>
              <a:gd name="T1" fmla="*/ 900113 h 21600"/>
              <a:gd name="T2" fmla="*/ 2124075 w 21600"/>
              <a:gd name="T3" fmla="*/ 1800225 h 21600"/>
              <a:gd name="T4" fmla="*/ 269049 w 21600"/>
              <a:gd name="T5" fmla="*/ 900113 h 21600"/>
              <a:gd name="T6" fmla="*/ 212407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68 w 21600"/>
              <a:gd name="T13" fmla="*/ 3168 h 21600"/>
              <a:gd name="T14" fmla="*/ 18432 w 21600"/>
              <a:gd name="T15" fmla="*/ 184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735" y="21600"/>
                </a:lnTo>
                <a:lnTo>
                  <a:pt x="1886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it-IT" sz="1800"/>
              <a:t>Trapezio </a:t>
            </a:r>
          </a:p>
          <a:p>
            <a:pPr algn="ctr"/>
            <a:r>
              <a:rPr lang="it-IT" sz="1800"/>
              <a:t>isoscele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5580063" y="1052513"/>
            <a:ext cx="2519362" cy="15843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Trapezio </a:t>
            </a:r>
          </a:p>
          <a:p>
            <a:pPr algn="ctr"/>
            <a:r>
              <a:rPr lang="it-IT" sz="1800"/>
              <a:t>rettangolo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1765300" y="4365625"/>
            <a:ext cx="2592388" cy="165576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Trapezio</a:t>
            </a:r>
          </a:p>
          <a:p>
            <a:pPr algn="ctr"/>
            <a:r>
              <a:rPr lang="it-IT" sz="1800"/>
              <a:t>scaleno</a:t>
            </a:r>
          </a:p>
        </p:txBody>
      </p:sp>
      <p:sp>
        <p:nvSpPr>
          <p:cNvPr id="31750" name="AutoShape 8"/>
          <p:cNvSpPr>
            <a:spLocks noChangeArrowheads="1"/>
          </p:cNvSpPr>
          <p:nvPr/>
        </p:nvSpPr>
        <p:spPr bwMode="auto">
          <a:xfrm>
            <a:off x="8101013" y="1052513"/>
            <a:ext cx="792162" cy="1584325"/>
          </a:xfrm>
          <a:prstGeom prst="rtTriangle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1" name="AutoShape 9"/>
          <p:cNvSpPr>
            <a:spLocks noChangeArrowheads="1"/>
          </p:cNvSpPr>
          <p:nvPr/>
        </p:nvSpPr>
        <p:spPr bwMode="auto">
          <a:xfrm>
            <a:off x="4357688" y="4365625"/>
            <a:ext cx="792162" cy="1655763"/>
          </a:xfrm>
          <a:prstGeom prst="rtTriangle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2" name="AutoShape 10"/>
          <p:cNvSpPr>
            <a:spLocks noChangeArrowheads="1"/>
          </p:cNvSpPr>
          <p:nvPr/>
        </p:nvSpPr>
        <p:spPr bwMode="auto">
          <a:xfrm flipH="1">
            <a:off x="109538" y="4365625"/>
            <a:ext cx="1655762" cy="1655763"/>
          </a:xfrm>
          <a:prstGeom prst="rtTriangle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1258888" y="148431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1763713" y="43656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>
            <a:off x="8101013" y="10525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756" name="Text Box 15"/>
          <p:cNvSpPr txBox="1">
            <a:spLocks noChangeArrowheads="1"/>
          </p:cNvSpPr>
          <p:nvPr/>
        </p:nvSpPr>
        <p:spPr bwMode="auto">
          <a:xfrm>
            <a:off x="6732588" y="249237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solidFill>
                  <a:srgbClr val="FF9900"/>
                </a:solidFill>
                <a:latin typeface="Script MT Bold" pitchFamily="66" charset="0"/>
              </a:rPr>
              <a:t>b</a:t>
            </a:r>
            <a:r>
              <a:rPr lang="it-IT" sz="1800">
                <a:solidFill>
                  <a:srgbClr val="FF9900"/>
                </a:solidFill>
              </a:rPr>
              <a:t>M</a:t>
            </a:r>
            <a:endParaRPr lang="it-IT" sz="1800">
              <a:solidFill>
                <a:srgbClr val="FF9900"/>
              </a:solidFill>
              <a:latin typeface="Script MT Bold" pitchFamily="66" charset="0"/>
            </a:endParaRPr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6227763" y="47625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solidFill>
                  <a:srgbClr val="FF9900"/>
                </a:solidFill>
                <a:latin typeface="Script MT Bold" pitchFamily="66" charset="0"/>
              </a:rPr>
              <a:t>b</a:t>
            </a:r>
            <a:r>
              <a:rPr lang="it-IT" sz="1800">
                <a:solidFill>
                  <a:srgbClr val="FF9900"/>
                </a:solidFill>
              </a:rPr>
              <a:t>m</a:t>
            </a:r>
            <a:endParaRPr lang="it-IT" sz="1800">
              <a:solidFill>
                <a:srgbClr val="FF9900"/>
              </a:solidFill>
              <a:latin typeface="Script MT Bold" pitchFamily="66" charset="0"/>
            </a:endParaRPr>
          </a:p>
        </p:txBody>
      </p:sp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611188" y="198913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31759" name="Text Box 18"/>
          <p:cNvSpPr txBox="1">
            <a:spLocks noChangeArrowheads="1"/>
          </p:cNvSpPr>
          <p:nvPr/>
        </p:nvSpPr>
        <p:spPr bwMode="auto">
          <a:xfrm>
            <a:off x="2628900" y="3141663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latin typeface="Script MT Bold" pitchFamily="66" charset="0"/>
              </a:rPr>
              <a:t>b</a:t>
            </a:r>
            <a:r>
              <a:rPr lang="it-IT" sz="1800"/>
              <a:t>M</a:t>
            </a:r>
            <a:endParaRPr lang="it-IT" sz="1800">
              <a:latin typeface="Script MT Bold" pitchFamily="66" charset="0"/>
            </a:endParaRPr>
          </a:p>
        </p:txBody>
      </p:sp>
      <p:sp>
        <p:nvSpPr>
          <p:cNvPr id="31760" name="Text Box 19"/>
          <p:cNvSpPr txBox="1">
            <a:spLocks noChangeArrowheads="1"/>
          </p:cNvSpPr>
          <p:nvPr/>
        </p:nvSpPr>
        <p:spPr bwMode="auto">
          <a:xfrm>
            <a:off x="2268538" y="836613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latin typeface="Script MT Bold" pitchFamily="66" charset="0"/>
              </a:rPr>
              <a:t>b</a:t>
            </a:r>
            <a:r>
              <a:rPr lang="it-IT" sz="1800"/>
              <a:t>m</a:t>
            </a:r>
            <a:endParaRPr lang="it-IT" sz="1800">
              <a:latin typeface="Script MT Bold" pitchFamily="66" charset="0"/>
            </a:endParaRPr>
          </a:p>
        </p:txBody>
      </p:sp>
      <p:sp>
        <p:nvSpPr>
          <p:cNvPr id="31761" name="Text Box 20"/>
          <p:cNvSpPr txBox="1">
            <a:spLocks noChangeArrowheads="1"/>
          </p:cNvSpPr>
          <p:nvPr/>
        </p:nvSpPr>
        <p:spPr bwMode="auto">
          <a:xfrm>
            <a:off x="8459788" y="134143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9900"/>
                </a:solidFill>
                <a:latin typeface="Script MT Bold" pitchFamily="66" charset="0"/>
              </a:rPr>
              <a:t>l</a:t>
            </a:r>
          </a:p>
        </p:txBody>
      </p:sp>
      <p:sp>
        <p:nvSpPr>
          <p:cNvPr id="31762" name="Text Box 21"/>
          <p:cNvSpPr txBox="1">
            <a:spLocks noChangeArrowheads="1"/>
          </p:cNvSpPr>
          <p:nvPr/>
        </p:nvSpPr>
        <p:spPr bwMode="auto">
          <a:xfrm>
            <a:off x="2628900" y="58769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solidFill>
                  <a:srgbClr val="FF3300"/>
                </a:solidFill>
                <a:latin typeface="Script MT Bold" pitchFamily="66" charset="0"/>
              </a:rPr>
              <a:t>b</a:t>
            </a:r>
            <a:r>
              <a:rPr lang="it-IT" sz="1800">
                <a:solidFill>
                  <a:srgbClr val="FF3300"/>
                </a:solidFill>
              </a:rPr>
              <a:t>M</a:t>
            </a:r>
            <a:endParaRPr lang="it-IT" sz="1800">
              <a:solidFill>
                <a:srgbClr val="FF3300"/>
              </a:solidFill>
              <a:latin typeface="Script MT Bold" pitchFamily="66" charset="0"/>
            </a:endParaRPr>
          </a:p>
        </p:txBody>
      </p:sp>
      <p:sp>
        <p:nvSpPr>
          <p:cNvPr id="31763" name="Text Box 23"/>
          <p:cNvSpPr txBox="1">
            <a:spLocks noChangeArrowheads="1"/>
          </p:cNvSpPr>
          <p:nvPr/>
        </p:nvSpPr>
        <p:spPr bwMode="auto">
          <a:xfrm>
            <a:off x="4572000" y="184467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</a:t>
            </a:r>
          </a:p>
        </p:txBody>
      </p:sp>
      <p:sp>
        <p:nvSpPr>
          <p:cNvPr id="31764" name="Text Box 24"/>
          <p:cNvSpPr txBox="1">
            <a:spLocks noChangeArrowheads="1"/>
          </p:cNvSpPr>
          <p:nvPr/>
        </p:nvSpPr>
        <p:spPr bwMode="auto">
          <a:xfrm>
            <a:off x="250825" y="4508500"/>
            <a:ext cx="5746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 b="1">
                <a:solidFill>
                  <a:srgbClr val="FF3300"/>
                </a:solidFill>
                <a:latin typeface="Script MT Bold" pitchFamily="66" charset="0"/>
              </a:rPr>
              <a:t>l</a:t>
            </a:r>
            <a:r>
              <a:rPr lang="it-IT" sz="4400" b="1" baseline="-25000">
                <a:solidFill>
                  <a:srgbClr val="FF3300"/>
                </a:solidFill>
                <a:latin typeface="Script MT Bold" pitchFamily="66" charset="0"/>
              </a:rPr>
              <a:t>1</a:t>
            </a:r>
          </a:p>
        </p:txBody>
      </p:sp>
      <p:sp>
        <p:nvSpPr>
          <p:cNvPr id="31765" name="Text Box 25"/>
          <p:cNvSpPr txBox="1">
            <a:spLocks noChangeArrowheads="1"/>
          </p:cNvSpPr>
          <p:nvPr/>
        </p:nvSpPr>
        <p:spPr bwMode="auto">
          <a:xfrm>
            <a:off x="4860925" y="4724400"/>
            <a:ext cx="647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400" b="1">
                <a:solidFill>
                  <a:srgbClr val="FF3300"/>
                </a:solidFill>
                <a:latin typeface="Script MT Bold" pitchFamily="66" charset="0"/>
              </a:rPr>
              <a:t>l</a:t>
            </a:r>
            <a:r>
              <a:rPr lang="it-IT" sz="4400" b="1" baseline="-25000">
                <a:solidFill>
                  <a:srgbClr val="FF3300"/>
                </a:solidFill>
                <a:latin typeface="Script MT Bold" pitchFamily="66" charset="0"/>
              </a:rPr>
              <a:t>2</a:t>
            </a:r>
          </a:p>
        </p:txBody>
      </p:sp>
      <p:sp>
        <p:nvSpPr>
          <p:cNvPr id="31766" name="Text Box 26"/>
          <p:cNvSpPr txBox="1">
            <a:spLocks noChangeArrowheads="1"/>
          </p:cNvSpPr>
          <p:nvPr/>
        </p:nvSpPr>
        <p:spPr bwMode="auto">
          <a:xfrm>
            <a:off x="2628900" y="371633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solidFill>
                  <a:srgbClr val="FF3300"/>
                </a:solidFill>
                <a:latin typeface="Script MT Bold" pitchFamily="66" charset="0"/>
              </a:rPr>
              <a:t>b</a:t>
            </a:r>
            <a:r>
              <a:rPr lang="it-IT" sz="1800">
                <a:solidFill>
                  <a:srgbClr val="FF3300"/>
                </a:solidFill>
              </a:rPr>
              <a:t>m</a:t>
            </a:r>
            <a:endParaRPr lang="it-IT" sz="1800">
              <a:solidFill>
                <a:srgbClr val="FF3300"/>
              </a:solidFill>
              <a:latin typeface="Script MT Bold" pitchFamily="66" charset="0"/>
            </a:endParaRPr>
          </a:p>
        </p:txBody>
      </p:sp>
      <p:sp>
        <p:nvSpPr>
          <p:cNvPr id="31767" name="Text Box 27"/>
          <p:cNvSpPr txBox="1">
            <a:spLocks noChangeArrowheads="1"/>
          </p:cNvSpPr>
          <p:nvPr/>
        </p:nvSpPr>
        <p:spPr bwMode="auto">
          <a:xfrm>
            <a:off x="5219700" y="155733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9900"/>
                </a:solidFill>
                <a:latin typeface="Script MT Bold" pitchFamily="66" charset="0"/>
              </a:rPr>
              <a:t>h</a:t>
            </a:r>
          </a:p>
        </p:txBody>
      </p:sp>
      <p:sp>
        <p:nvSpPr>
          <p:cNvPr id="31768" name="Text Box 28"/>
          <p:cNvSpPr txBox="1">
            <a:spLocks noChangeArrowheads="1"/>
          </p:cNvSpPr>
          <p:nvPr/>
        </p:nvSpPr>
        <p:spPr bwMode="auto">
          <a:xfrm>
            <a:off x="1765300" y="501332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h</a:t>
            </a:r>
          </a:p>
        </p:txBody>
      </p:sp>
      <p:sp>
        <p:nvSpPr>
          <p:cNvPr id="31769" name="Text Box 29"/>
          <p:cNvSpPr txBox="1">
            <a:spLocks noChangeArrowheads="1"/>
          </p:cNvSpPr>
          <p:nvPr/>
        </p:nvSpPr>
        <p:spPr bwMode="auto">
          <a:xfrm>
            <a:off x="1258888" y="2060575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h</a:t>
            </a:r>
          </a:p>
        </p:txBody>
      </p:sp>
      <p:sp>
        <p:nvSpPr>
          <p:cNvPr id="31770" name="Text Box 30"/>
          <p:cNvSpPr txBox="1">
            <a:spLocks noChangeArrowheads="1"/>
          </p:cNvSpPr>
          <p:nvPr/>
        </p:nvSpPr>
        <p:spPr bwMode="auto">
          <a:xfrm>
            <a:off x="7812088" y="1628775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h</a:t>
            </a:r>
          </a:p>
        </p:txBody>
      </p:sp>
      <p:sp>
        <p:nvSpPr>
          <p:cNvPr id="31771" name="Text Box 31"/>
          <p:cNvSpPr txBox="1">
            <a:spLocks noChangeArrowheads="1"/>
          </p:cNvSpPr>
          <p:nvPr/>
        </p:nvSpPr>
        <p:spPr bwMode="auto">
          <a:xfrm>
            <a:off x="5724525" y="3933825"/>
            <a:ext cx="3097213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l = lato obliquo</a:t>
            </a:r>
          </a:p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b</a:t>
            </a:r>
            <a:r>
              <a:rPr lang="it-IT" sz="1400" b="1"/>
              <a:t>m</a:t>
            </a:r>
            <a:r>
              <a:rPr lang="it-IT" sz="2800" b="1">
                <a:latin typeface="Script MT Bold" pitchFamily="66" charset="0"/>
              </a:rPr>
              <a:t> = base minore</a:t>
            </a:r>
          </a:p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b</a:t>
            </a:r>
            <a:r>
              <a:rPr lang="it-IT" sz="1400" b="1"/>
              <a:t>M</a:t>
            </a:r>
            <a:r>
              <a:rPr lang="it-IT" sz="2800" b="1">
                <a:latin typeface="Script MT Bold" pitchFamily="66" charset="0"/>
              </a:rPr>
              <a:t>= base maggiore</a:t>
            </a:r>
          </a:p>
          <a:p>
            <a:pPr>
              <a:spcBef>
                <a:spcPct val="50000"/>
              </a:spcBef>
            </a:pPr>
            <a:r>
              <a:rPr lang="it-IT" sz="2800" b="1">
                <a:latin typeface="Script MT Bold" pitchFamily="66" charset="0"/>
              </a:rPr>
              <a:t>h = altezza</a:t>
            </a:r>
          </a:p>
        </p:txBody>
      </p:sp>
      <p:sp>
        <p:nvSpPr>
          <p:cNvPr id="31772" name="Segnaposto numero diapositiva 2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E9D49-23B7-413B-B2A5-07237FD099AA}" type="slidenum">
              <a:rPr lang="it-IT"/>
              <a:pPr/>
              <a:t>30</a:t>
            </a:fld>
            <a:endParaRPr lang="it-IT"/>
          </a:p>
        </p:txBody>
      </p:sp>
      <p:sp>
        <p:nvSpPr>
          <p:cNvPr id="31773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2268538" y="0"/>
            <a:ext cx="504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TRAPEZI: perimetro</a:t>
            </a:r>
          </a:p>
        </p:txBody>
      </p:sp>
      <p:sp>
        <p:nvSpPr>
          <p:cNvPr id="32771" name="Rectangle 8"/>
          <p:cNvSpPr>
            <a:spLocks noChangeArrowheads="1"/>
          </p:cNvSpPr>
          <p:nvPr/>
        </p:nvSpPr>
        <p:spPr bwMode="auto">
          <a:xfrm>
            <a:off x="395288" y="620713"/>
            <a:ext cx="8424862" cy="5976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32772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92150"/>
            <a:ext cx="3168650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708275"/>
            <a:ext cx="31686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11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716463"/>
            <a:ext cx="3240087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Line 12"/>
          <p:cNvSpPr>
            <a:spLocks noChangeShapeType="1"/>
          </p:cNvSpPr>
          <p:nvPr/>
        </p:nvSpPr>
        <p:spPr bwMode="auto">
          <a:xfrm>
            <a:off x="395288" y="2636838"/>
            <a:ext cx="84248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6" name="Line 13"/>
          <p:cNvSpPr>
            <a:spLocks noChangeShapeType="1"/>
          </p:cNvSpPr>
          <p:nvPr/>
        </p:nvSpPr>
        <p:spPr bwMode="auto">
          <a:xfrm>
            <a:off x="395288" y="4581525"/>
            <a:ext cx="84248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7" name="Line 14"/>
          <p:cNvSpPr>
            <a:spLocks noChangeShapeType="1"/>
          </p:cNvSpPr>
          <p:nvPr/>
        </p:nvSpPr>
        <p:spPr bwMode="auto">
          <a:xfrm>
            <a:off x="4356100" y="620713"/>
            <a:ext cx="0" cy="59769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8" name="Text Box 15"/>
          <p:cNvSpPr txBox="1">
            <a:spLocks noChangeArrowheads="1"/>
          </p:cNvSpPr>
          <p:nvPr/>
        </p:nvSpPr>
        <p:spPr bwMode="auto">
          <a:xfrm>
            <a:off x="4500563" y="1125538"/>
            <a:ext cx="3887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latin typeface="Script MT Bold" pitchFamily="66" charset="0"/>
              </a:rPr>
              <a:t>b</a:t>
            </a:r>
            <a:r>
              <a:rPr lang="it-IT" sz="4000" baseline="-25000">
                <a:latin typeface="Script MT Bold" pitchFamily="66" charset="0"/>
              </a:rPr>
              <a:t>m</a:t>
            </a:r>
            <a:r>
              <a:rPr lang="it-IT" sz="4000"/>
              <a:t>+</a:t>
            </a:r>
            <a:r>
              <a:rPr lang="it-IT" sz="4000">
                <a:latin typeface="Script MT Bold" pitchFamily="66" charset="0"/>
              </a:rPr>
              <a:t>b</a:t>
            </a:r>
            <a:r>
              <a:rPr lang="it-IT" sz="2800" baseline="-25000"/>
              <a:t>M</a:t>
            </a:r>
            <a:r>
              <a:rPr lang="it-IT" sz="4000"/>
              <a:t>+</a:t>
            </a:r>
            <a:r>
              <a:rPr lang="it-IT" sz="4000">
                <a:latin typeface="Script MT Bold" pitchFamily="66" charset="0"/>
              </a:rPr>
              <a:t>2l</a:t>
            </a:r>
          </a:p>
        </p:txBody>
      </p:sp>
      <p:sp>
        <p:nvSpPr>
          <p:cNvPr id="32779" name="Text Box 16"/>
          <p:cNvSpPr txBox="1">
            <a:spLocks noChangeArrowheads="1"/>
          </p:cNvSpPr>
          <p:nvPr/>
        </p:nvSpPr>
        <p:spPr bwMode="auto">
          <a:xfrm>
            <a:off x="4787900" y="5084763"/>
            <a:ext cx="2808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latin typeface="Script MT Bold" pitchFamily="66" charset="0"/>
              </a:rPr>
              <a:t>b</a:t>
            </a:r>
            <a:r>
              <a:rPr lang="it-IT" sz="4000" baseline="-25000">
                <a:latin typeface="Script MT Bold" pitchFamily="66" charset="0"/>
              </a:rPr>
              <a:t>m</a:t>
            </a:r>
            <a:r>
              <a:rPr lang="it-IT" sz="4000"/>
              <a:t>+</a:t>
            </a:r>
            <a:r>
              <a:rPr lang="it-IT" sz="4000">
                <a:latin typeface="Script MT Bold" pitchFamily="66" charset="0"/>
              </a:rPr>
              <a:t>b</a:t>
            </a:r>
            <a:r>
              <a:rPr lang="it-IT" sz="2400" baseline="-25000"/>
              <a:t>M</a:t>
            </a:r>
            <a:r>
              <a:rPr lang="it-IT" sz="4000"/>
              <a:t>+</a:t>
            </a:r>
            <a:r>
              <a:rPr lang="it-IT" sz="4000">
                <a:latin typeface="Script MT Bold" pitchFamily="66" charset="0"/>
              </a:rPr>
              <a:t>l</a:t>
            </a:r>
            <a:r>
              <a:rPr lang="it-IT" sz="2400" baseline="-25000">
                <a:latin typeface="Script MT Bold" pitchFamily="66" charset="0"/>
              </a:rPr>
              <a:t>1</a:t>
            </a:r>
            <a:r>
              <a:rPr lang="it-IT" sz="4000">
                <a:latin typeface="Script MT Bold" pitchFamily="66" charset="0"/>
              </a:rPr>
              <a:t>+l</a:t>
            </a:r>
            <a:r>
              <a:rPr lang="it-IT" sz="2400" baseline="-25000">
                <a:latin typeface="Script MT Bold" pitchFamily="66" charset="0"/>
              </a:rPr>
              <a:t>2</a:t>
            </a:r>
          </a:p>
        </p:txBody>
      </p:sp>
      <p:sp>
        <p:nvSpPr>
          <p:cNvPr id="32780" name="Text Box 17"/>
          <p:cNvSpPr txBox="1">
            <a:spLocks noChangeArrowheads="1"/>
          </p:cNvSpPr>
          <p:nvPr/>
        </p:nvSpPr>
        <p:spPr bwMode="auto">
          <a:xfrm>
            <a:off x="4716463" y="3213100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000">
                <a:latin typeface="Script MT Bold" pitchFamily="66" charset="0"/>
              </a:rPr>
              <a:t>b</a:t>
            </a:r>
            <a:r>
              <a:rPr lang="it-IT" sz="4000" baseline="-25000">
                <a:latin typeface="Script MT Bold" pitchFamily="66" charset="0"/>
              </a:rPr>
              <a:t>m</a:t>
            </a:r>
            <a:r>
              <a:rPr lang="it-IT" sz="4000"/>
              <a:t>+</a:t>
            </a:r>
            <a:r>
              <a:rPr lang="it-IT" sz="4000">
                <a:latin typeface="Script MT Bold" pitchFamily="66" charset="0"/>
              </a:rPr>
              <a:t>b</a:t>
            </a:r>
            <a:r>
              <a:rPr lang="it-IT" sz="2800" baseline="-25000"/>
              <a:t>M</a:t>
            </a:r>
            <a:r>
              <a:rPr lang="it-IT" sz="4000"/>
              <a:t>+</a:t>
            </a:r>
            <a:r>
              <a:rPr lang="it-IT" sz="4000">
                <a:latin typeface="Script MT Bold" pitchFamily="66" charset="0"/>
              </a:rPr>
              <a:t>l+h</a:t>
            </a:r>
          </a:p>
        </p:txBody>
      </p:sp>
      <p:sp>
        <p:nvSpPr>
          <p:cNvPr id="32781" name="Segnaposto numero diapositiva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48F29-403D-4861-B705-86E600DBF5CA}" type="slidenum">
              <a:rPr lang="it-IT"/>
              <a:pPr/>
              <a:t>31</a:t>
            </a:fld>
            <a:endParaRPr lang="it-IT"/>
          </a:p>
        </p:txBody>
      </p:sp>
      <p:sp>
        <p:nvSpPr>
          <p:cNvPr id="3278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3995738" y="2779713"/>
            <a:ext cx="4248150" cy="374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33795" name="Picture 6" descr="area_trapezi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776538"/>
            <a:ext cx="4176712" cy="36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7"/>
          <p:cNvSpPr txBox="1">
            <a:spLocks noChangeArrowheads="1"/>
          </p:cNvSpPr>
          <p:nvPr/>
        </p:nvSpPr>
        <p:spPr bwMode="auto">
          <a:xfrm>
            <a:off x="2482850" y="195263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/>
              <a:t>TRAPEZI:   area</a:t>
            </a: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916238" y="908050"/>
            <a:ext cx="4032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3300"/>
                </a:solidFill>
                <a:latin typeface="Script MT Bold" pitchFamily="66" charset="0"/>
              </a:rPr>
              <a:t>(b</a:t>
            </a:r>
            <a:r>
              <a:rPr lang="it-IT" baseline="-25000">
                <a:solidFill>
                  <a:srgbClr val="FF3300"/>
                </a:solidFill>
                <a:latin typeface="Script MT Bold" pitchFamily="66" charset="0"/>
              </a:rPr>
              <a:t>m</a:t>
            </a:r>
            <a:r>
              <a:rPr lang="it-IT">
                <a:solidFill>
                  <a:srgbClr val="FF3300"/>
                </a:solidFill>
              </a:rPr>
              <a:t> + </a:t>
            </a:r>
            <a:r>
              <a:rPr lang="it-IT">
                <a:solidFill>
                  <a:srgbClr val="FF3300"/>
                </a:solidFill>
                <a:latin typeface="Script MT Bold" pitchFamily="66" charset="0"/>
              </a:rPr>
              <a:t>b</a:t>
            </a:r>
            <a:r>
              <a:rPr lang="it-IT" sz="3600" baseline="-25000">
                <a:solidFill>
                  <a:srgbClr val="FF3300"/>
                </a:solidFill>
              </a:rPr>
              <a:t>M</a:t>
            </a:r>
            <a:r>
              <a:rPr lang="it-IT">
                <a:solidFill>
                  <a:srgbClr val="FF3300"/>
                </a:solidFill>
              </a:rPr>
              <a:t>)x </a:t>
            </a:r>
            <a:r>
              <a:rPr lang="it-IT">
                <a:solidFill>
                  <a:srgbClr val="FF3300"/>
                </a:solidFill>
                <a:latin typeface="Script MT Bold" pitchFamily="66" charset="0"/>
              </a:rPr>
              <a:t>h</a:t>
            </a:r>
            <a:r>
              <a:rPr lang="it-IT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3798" name="Line 9"/>
          <p:cNvSpPr>
            <a:spLocks noChangeShapeType="1"/>
          </p:cNvSpPr>
          <p:nvPr/>
        </p:nvSpPr>
        <p:spPr bwMode="auto">
          <a:xfrm>
            <a:off x="2987675" y="1989138"/>
            <a:ext cx="39608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4572000" y="1989138"/>
            <a:ext cx="9350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48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1547813" y="1484313"/>
            <a:ext cx="1944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FF3300"/>
                </a:solidFill>
              </a:rPr>
              <a:t> A =</a:t>
            </a:r>
          </a:p>
        </p:txBody>
      </p:sp>
      <p:sp>
        <p:nvSpPr>
          <p:cNvPr id="33801" name="Text Box 12" descr="0019"/>
          <p:cNvSpPr txBox="1">
            <a:spLocks noChangeArrowheads="1"/>
          </p:cNvSpPr>
          <p:nvPr/>
        </p:nvSpPr>
        <p:spPr bwMode="auto">
          <a:xfrm>
            <a:off x="323850" y="3357563"/>
            <a:ext cx="31702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L’area del TRAPEZIO  è uguale alla metà dell’area di un parallelogramma  che ha per base la somma della base minore e della base maggiore del trapezio,  e per altezza l’altezza  del trapezio</a:t>
            </a:r>
          </a:p>
        </p:txBody>
      </p:sp>
      <p:sp>
        <p:nvSpPr>
          <p:cNvPr id="33802" name="Segnaposto numero diapositiva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2DBB83-907B-4697-8F92-174EA5557C5B}" type="slidenum">
              <a:rPr lang="it-IT"/>
              <a:pPr/>
              <a:t>32</a:t>
            </a:fld>
            <a:endParaRPr lang="it-IT"/>
          </a:p>
        </p:txBody>
      </p:sp>
      <p:sp>
        <p:nvSpPr>
          <p:cNvPr id="33803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14" name="Indietro o precedente 13">
            <a:hlinkClick r:id="rId3" action="ppaction://hlinksldjump" highlightClick="1"/>
          </p:cNvPr>
          <p:cNvSpPr/>
          <p:nvPr/>
        </p:nvSpPr>
        <p:spPr>
          <a:xfrm>
            <a:off x="8821738" y="6562725"/>
            <a:ext cx="322262" cy="250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539552" y="517029"/>
            <a:ext cx="4176464" cy="1615827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</a:t>
            </a:r>
            <a:r>
              <a:rPr lang="it-IT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</a:t>
            </a:r>
            <a:r>
              <a:rPr lang="it-IT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OLIGONO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it-IT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dice</a:t>
            </a:r>
            <a:r>
              <a:rPr lang="it-IT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CONCAVO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quando... i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 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prolungamento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almeno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suo 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lato cade all’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interno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 poligono stesso</a:t>
            </a:r>
            <a:endParaRPr lang="it-IT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50000"/>
              </a:spcBef>
            </a:pPr>
            <a:endParaRPr lang="it-IT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4932040" y="583520"/>
            <a:ext cx="3816424" cy="1477328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</a:t>
            </a:r>
            <a:r>
              <a:rPr lang="it-IT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POLIGONO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dice </a:t>
            </a:r>
            <a:r>
              <a:rPr lang="it-IT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CONVESSO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quando... 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utti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prolungamenti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dei suoi lati cadono all’</a:t>
            </a:r>
            <a:r>
              <a:rPr lang="it-IT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esterno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poligono stesso</a:t>
            </a:r>
            <a:endParaRPr lang="it-IT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 flipH="1">
            <a:off x="1044574" y="2996952"/>
            <a:ext cx="2591321" cy="21614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flipH="1">
            <a:off x="2627312" y="2996951"/>
            <a:ext cx="1008583" cy="208622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1042988" y="3213100"/>
            <a:ext cx="1081087" cy="2873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2124075" y="3500438"/>
            <a:ext cx="504825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539750" y="3068638"/>
            <a:ext cx="3960813" cy="1081087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1763688" y="2348881"/>
            <a:ext cx="360462" cy="1152128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323528" y="4734341"/>
            <a:ext cx="36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>
                <a:solidFill>
                  <a:schemeClr val="bg1"/>
                </a:solidFill>
              </a:rPr>
              <a:t>Un quadrilatero è concavo se i prolungamenti dei lati sono interni</a:t>
            </a:r>
            <a:r>
              <a:rPr lang="it-IT" sz="1800" dirty="0"/>
              <a:t> </a:t>
            </a:r>
          </a:p>
        </p:txBody>
      </p:sp>
      <p:sp>
        <p:nvSpPr>
          <p:cNvPr id="5131" name="AutoShape 14"/>
          <p:cNvSpPr>
            <a:spLocks noChangeArrowheads="1"/>
          </p:cNvSpPr>
          <p:nvPr/>
        </p:nvSpPr>
        <p:spPr bwMode="auto">
          <a:xfrm rot="-10497453">
            <a:off x="6072188" y="2716213"/>
            <a:ext cx="1871662" cy="1439862"/>
          </a:xfrm>
          <a:custGeom>
            <a:avLst/>
            <a:gdLst>
              <a:gd name="T0" fmla="*/ 1637705 w 21600"/>
              <a:gd name="T1" fmla="*/ 719932 h 21600"/>
              <a:gd name="T2" fmla="*/ 935832 w 21600"/>
              <a:gd name="T3" fmla="*/ 1439863 h 21600"/>
              <a:gd name="T4" fmla="*/ 233958 w 21600"/>
              <a:gd name="T5" fmla="*/ 719932 h 21600"/>
              <a:gd name="T6" fmla="*/ 9358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 flipH="1">
            <a:off x="5651500" y="2060575"/>
            <a:ext cx="1225550" cy="2879725"/>
          </a:xfrm>
          <a:prstGeom prst="line">
            <a:avLst/>
          </a:prstGeom>
          <a:noFill/>
          <a:ln w="28575">
            <a:solidFill>
              <a:srgbClr val="3399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4787900" y="4005263"/>
            <a:ext cx="3889375" cy="287337"/>
          </a:xfrm>
          <a:prstGeom prst="line">
            <a:avLst/>
          </a:prstGeom>
          <a:noFill/>
          <a:ln w="38100">
            <a:solidFill>
              <a:srgbClr val="3399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>
            <a:off x="5003800" y="2565400"/>
            <a:ext cx="3673475" cy="287338"/>
          </a:xfrm>
          <a:prstGeom prst="line">
            <a:avLst/>
          </a:prstGeom>
          <a:noFill/>
          <a:ln w="28575">
            <a:solidFill>
              <a:srgbClr val="3399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7380288" y="2132013"/>
            <a:ext cx="720725" cy="2952750"/>
          </a:xfrm>
          <a:prstGeom prst="line">
            <a:avLst/>
          </a:prstGeom>
          <a:noFill/>
          <a:ln w="38100">
            <a:solidFill>
              <a:srgbClr val="3399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8" name="Segnaposto numero diapositiva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389FB-8463-4B37-BC4E-A25675C8D5C8}" type="slidenum">
              <a:rPr lang="it-IT"/>
              <a:pPr/>
              <a:t>4</a:t>
            </a:fld>
            <a:endParaRPr lang="it-IT" dirty="0"/>
          </a:p>
        </p:txBody>
      </p:sp>
      <p:sp>
        <p:nvSpPr>
          <p:cNvPr id="5139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755576" y="30689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it-IT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815504" y="3460938"/>
            <a:ext cx="38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267744" y="4941168"/>
            <a:ext cx="370614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  <a:p>
            <a:endParaRPr lang="it-IT" sz="2000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000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000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000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3563888" y="2564904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6012160" y="407707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7524328" y="4221088"/>
            <a:ext cx="351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7452320" y="2380818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6300192" y="2276872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1835150" y="838200"/>
            <a:ext cx="6769100" cy="59039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7" name="Line 12"/>
          <p:cNvSpPr>
            <a:spLocks noChangeShapeType="1"/>
          </p:cNvSpPr>
          <p:nvPr/>
        </p:nvSpPr>
        <p:spPr bwMode="auto">
          <a:xfrm>
            <a:off x="4500563" y="909638"/>
            <a:ext cx="4032250" cy="3313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8" name="Line 13"/>
          <p:cNvSpPr>
            <a:spLocks noChangeShapeType="1"/>
          </p:cNvSpPr>
          <p:nvPr/>
        </p:nvSpPr>
        <p:spPr bwMode="auto">
          <a:xfrm flipH="1">
            <a:off x="6732588" y="1414463"/>
            <a:ext cx="287337" cy="719137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6732588" y="2133600"/>
            <a:ext cx="863600" cy="8651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7019925" y="1414463"/>
            <a:ext cx="1008063" cy="1584325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7596188" y="2997200"/>
            <a:ext cx="431800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5292725" y="119856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Non</a:t>
            </a:r>
            <a:r>
              <a:rPr lang="it-IT" sz="1800"/>
              <a:t> </a:t>
            </a:r>
            <a:r>
              <a:rPr lang="it-IT" sz="1800" b="1"/>
              <a:t>trapezi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3779838" y="11969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Trapezi</a:t>
            </a:r>
          </a:p>
        </p:txBody>
      </p:sp>
      <p:sp>
        <p:nvSpPr>
          <p:cNvPr id="6154" name="Oval 19"/>
          <p:cNvSpPr>
            <a:spLocks noChangeArrowheads="1"/>
          </p:cNvSpPr>
          <p:nvPr/>
        </p:nvSpPr>
        <p:spPr bwMode="auto">
          <a:xfrm>
            <a:off x="2484438" y="2133600"/>
            <a:ext cx="4824412" cy="41767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5" name="Oval 21"/>
          <p:cNvSpPr>
            <a:spLocks noChangeArrowheads="1"/>
          </p:cNvSpPr>
          <p:nvPr/>
        </p:nvSpPr>
        <p:spPr bwMode="auto">
          <a:xfrm>
            <a:off x="2700338" y="3141663"/>
            <a:ext cx="2951162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6" name="Oval 22"/>
          <p:cNvSpPr>
            <a:spLocks noChangeArrowheads="1"/>
          </p:cNvSpPr>
          <p:nvPr/>
        </p:nvSpPr>
        <p:spPr bwMode="auto">
          <a:xfrm>
            <a:off x="3924300" y="3430588"/>
            <a:ext cx="3240088" cy="1871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7" name="AutoShape 23"/>
          <p:cNvSpPr>
            <a:spLocks noChangeArrowheads="1"/>
          </p:cNvSpPr>
          <p:nvPr/>
        </p:nvSpPr>
        <p:spPr bwMode="auto">
          <a:xfrm>
            <a:off x="6156325" y="3933825"/>
            <a:ext cx="576263" cy="936625"/>
          </a:xfrm>
          <a:prstGeom prst="diamond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8" name="Rectangle 24"/>
          <p:cNvSpPr>
            <a:spLocks noChangeArrowheads="1"/>
          </p:cNvSpPr>
          <p:nvPr/>
        </p:nvSpPr>
        <p:spPr bwMode="auto">
          <a:xfrm>
            <a:off x="3132138" y="4149725"/>
            <a:ext cx="720725" cy="4318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9" name="Rectangle 25"/>
          <p:cNvSpPr>
            <a:spLocks noChangeArrowheads="1"/>
          </p:cNvSpPr>
          <p:nvPr/>
        </p:nvSpPr>
        <p:spPr bwMode="auto">
          <a:xfrm>
            <a:off x="4645025" y="3790950"/>
            <a:ext cx="431800" cy="431800"/>
          </a:xfrm>
          <a:prstGeom prst="rect">
            <a:avLst/>
          </a:prstGeom>
          <a:noFill/>
          <a:ln w="38100">
            <a:solidFill>
              <a:srgbClr val="00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0" name="AutoShape 26"/>
          <p:cNvSpPr>
            <a:spLocks noChangeArrowheads="1"/>
          </p:cNvSpPr>
          <p:nvPr/>
        </p:nvSpPr>
        <p:spPr bwMode="auto">
          <a:xfrm>
            <a:off x="5219700" y="2709863"/>
            <a:ext cx="1079500" cy="503237"/>
          </a:xfrm>
          <a:prstGeom prst="parallelogram">
            <a:avLst>
              <a:gd name="adj" fmla="val 53628"/>
            </a:avLst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1" name="AutoShape 27"/>
          <p:cNvSpPr>
            <a:spLocks noChangeArrowheads="1"/>
          </p:cNvSpPr>
          <p:nvPr/>
        </p:nvSpPr>
        <p:spPr bwMode="auto">
          <a:xfrm rot="-10497453">
            <a:off x="2555875" y="2133600"/>
            <a:ext cx="647700" cy="433388"/>
          </a:xfrm>
          <a:custGeom>
            <a:avLst/>
            <a:gdLst>
              <a:gd name="T0" fmla="*/ 566738 w 21600"/>
              <a:gd name="T1" fmla="*/ 216694 h 21600"/>
              <a:gd name="T2" fmla="*/ 323850 w 21600"/>
              <a:gd name="T3" fmla="*/ 433388 h 21600"/>
              <a:gd name="T4" fmla="*/ 80963 w 21600"/>
              <a:gd name="T5" fmla="*/ 216694 h 21600"/>
              <a:gd name="T6" fmla="*/ 3238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2" name="Text Box 28"/>
          <p:cNvSpPr txBox="1">
            <a:spLocks noChangeArrowheads="1"/>
          </p:cNvSpPr>
          <p:nvPr/>
        </p:nvSpPr>
        <p:spPr bwMode="auto">
          <a:xfrm>
            <a:off x="3348038" y="2782888"/>
            <a:ext cx="216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Parallelogrammi</a:t>
            </a:r>
          </a:p>
        </p:txBody>
      </p:sp>
      <p:sp>
        <p:nvSpPr>
          <p:cNvPr id="6163" name="Text Box 30"/>
          <p:cNvSpPr txBox="1">
            <a:spLocks noChangeArrowheads="1"/>
          </p:cNvSpPr>
          <p:nvPr/>
        </p:nvSpPr>
        <p:spPr bwMode="auto">
          <a:xfrm>
            <a:off x="2916238" y="3646488"/>
            <a:ext cx="1439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Rettangoli</a:t>
            </a:r>
          </a:p>
        </p:txBody>
      </p:sp>
      <p:sp>
        <p:nvSpPr>
          <p:cNvPr id="6164" name="Text Box 31"/>
          <p:cNvSpPr txBox="1">
            <a:spLocks noChangeArrowheads="1"/>
          </p:cNvSpPr>
          <p:nvPr/>
        </p:nvSpPr>
        <p:spPr bwMode="auto">
          <a:xfrm>
            <a:off x="5653088" y="357505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Rombi</a:t>
            </a:r>
          </a:p>
        </p:txBody>
      </p:sp>
      <p:sp>
        <p:nvSpPr>
          <p:cNvPr id="6165" name="Text Box 32"/>
          <p:cNvSpPr txBox="1">
            <a:spLocks noChangeArrowheads="1"/>
          </p:cNvSpPr>
          <p:nvPr/>
        </p:nvSpPr>
        <p:spPr bwMode="auto">
          <a:xfrm>
            <a:off x="4284663" y="43672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Quadrati</a:t>
            </a:r>
          </a:p>
        </p:txBody>
      </p:sp>
      <p:sp>
        <p:nvSpPr>
          <p:cNvPr id="6166" name="Text Box 33"/>
          <p:cNvSpPr txBox="1">
            <a:spLocks noChangeArrowheads="1"/>
          </p:cNvSpPr>
          <p:nvPr/>
        </p:nvSpPr>
        <p:spPr bwMode="auto">
          <a:xfrm>
            <a:off x="2268538" y="188913"/>
            <a:ext cx="51831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 b="1"/>
              <a:t> QUADRILATERI  CONVESSI</a:t>
            </a:r>
          </a:p>
        </p:txBody>
      </p:sp>
      <p:sp>
        <p:nvSpPr>
          <p:cNvPr id="6167" name="Segnaposto numero diapositiva 4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ADE9E0-B6C9-4EF9-8001-B2BD00B4470A}" type="slidenum">
              <a:rPr lang="it-IT"/>
              <a:pPr/>
              <a:t>5</a:t>
            </a:fld>
            <a:endParaRPr lang="it-IT"/>
          </a:p>
        </p:txBody>
      </p:sp>
      <p:sp>
        <p:nvSpPr>
          <p:cNvPr id="6168" name="AutoShape 26"/>
          <p:cNvSpPr>
            <a:spLocks noChangeArrowheads="1"/>
          </p:cNvSpPr>
          <p:nvPr/>
        </p:nvSpPr>
        <p:spPr bwMode="auto">
          <a:xfrm>
            <a:off x="4211638" y="5445125"/>
            <a:ext cx="1079500" cy="503238"/>
          </a:xfrm>
          <a:prstGeom prst="parallelogram">
            <a:avLst>
              <a:gd name="adj" fmla="val 53628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9" name="AutoShape 27"/>
          <p:cNvSpPr>
            <a:spLocks noChangeArrowheads="1"/>
          </p:cNvSpPr>
          <p:nvPr/>
        </p:nvSpPr>
        <p:spPr bwMode="auto">
          <a:xfrm rot="-10497453">
            <a:off x="2070100" y="2808288"/>
            <a:ext cx="647700" cy="433387"/>
          </a:xfrm>
          <a:custGeom>
            <a:avLst/>
            <a:gdLst>
              <a:gd name="T0" fmla="*/ 566738 w 21600"/>
              <a:gd name="T1" fmla="*/ 216694 h 21600"/>
              <a:gd name="T2" fmla="*/ 323850 w 21600"/>
              <a:gd name="T3" fmla="*/ 433388 h 21600"/>
              <a:gd name="T4" fmla="*/ 80963 w 21600"/>
              <a:gd name="T5" fmla="*/ 216694 h 21600"/>
              <a:gd name="T6" fmla="*/ 3238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70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203575" y="333375"/>
            <a:ext cx="2592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      I NON TRAPEZI</a:t>
            </a:r>
            <a:r>
              <a:rPr lang="it-IT" sz="1800"/>
              <a:t/>
            </a:r>
            <a:br>
              <a:rPr lang="it-IT" sz="1800"/>
            </a:br>
            <a:r>
              <a:rPr lang="it-IT" sz="1800"/>
              <a:t>non hanno lati paralleli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124075" y="1268413"/>
            <a:ext cx="3600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I TRAPEZI :</a:t>
            </a:r>
            <a:r>
              <a:rPr lang="it-IT" sz="1800"/>
              <a:t> </a:t>
            </a:r>
            <a:br>
              <a:rPr lang="it-IT" sz="1800"/>
            </a:br>
            <a:r>
              <a:rPr lang="it-IT" sz="1800"/>
              <a:t>hanno almeno due lati paralleli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124075" y="2349500"/>
            <a:ext cx="3673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I PARALLELOGRAMMI</a:t>
            </a:r>
            <a:r>
              <a:rPr lang="it-IT" sz="1800"/>
              <a:t/>
            </a:r>
            <a:br>
              <a:rPr lang="it-IT" sz="1800"/>
            </a:br>
            <a:r>
              <a:rPr lang="it-IT" sz="1800"/>
              <a:t>hanno i lati paralleli a due a due</a:t>
            </a:r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2627313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5003800" y="2997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1187450" y="3500438"/>
            <a:ext cx="3816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I RETTANGOLI</a:t>
            </a:r>
            <a:r>
              <a:rPr lang="it-IT" sz="1800"/>
              <a:t/>
            </a:r>
            <a:br>
              <a:rPr lang="it-IT" sz="1800"/>
            </a:br>
            <a:r>
              <a:rPr lang="it-IT" sz="1800"/>
              <a:t>hanno quattro angoli di 90°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716463" y="3500438"/>
            <a:ext cx="3167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I ROMBI</a:t>
            </a:r>
            <a:r>
              <a:rPr lang="it-IT" sz="1800"/>
              <a:t/>
            </a:r>
            <a:br>
              <a:rPr lang="it-IT" sz="1800"/>
            </a:br>
            <a:r>
              <a:rPr lang="it-IT" sz="1800"/>
              <a:t>hanno quattro lati congruenti</a:t>
            </a:r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2484438" y="4292600"/>
            <a:ext cx="792162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 flipV="1">
            <a:off x="4284663" y="4292600"/>
            <a:ext cx="8636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1835150" y="4941888"/>
            <a:ext cx="5473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/>
              <a:t>I QUADRATI </a:t>
            </a:r>
            <a:br>
              <a:rPr lang="it-IT" sz="1800" b="1"/>
            </a:br>
            <a:r>
              <a:rPr lang="it-IT" sz="1800"/>
              <a:t>hanno quattro angoli di 90° e quattro lati congruenti</a:t>
            </a:r>
          </a:p>
        </p:txBody>
      </p:sp>
      <p:cxnSp>
        <p:nvCxnSpPr>
          <p:cNvPr id="7180" name="AutoShape 16"/>
          <p:cNvCxnSpPr>
            <a:cxnSpLocks noChangeShapeType="1"/>
            <a:stCxn id="7171" idx="1"/>
            <a:endCxn id="7172" idx="1"/>
          </p:cNvCxnSpPr>
          <p:nvPr/>
        </p:nvCxnSpPr>
        <p:spPr bwMode="auto">
          <a:xfrm rot="10800000" flipV="1">
            <a:off x="2124075" y="1592263"/>
            <a:ext cx="12700" cy="1079500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</p:spPr>
      </p:cxnSp>
      <p:sp>
        <p:nvSpPr>
          <p:cNvPr id="7181" name="Segnaposto numero diapositiva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5C6468-2495-4A69-8A2E-5BA728F55FEE}" type="slidenum">
              <a:rPr lang="it-IT"/>
              <a:pPr/>
              <a:t>6</a:t>
            </a:fld>
            <a:endParaRPr lang="it-IT"/>
          </a:p>
        </p:txBody>
      </p:sp>
      <p:sp>
        <p:nvSpPr>
          <p:cNvPr id="7182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15" name="Indietro o precedente 14">
            <a:hlinkClick r:id="rId2" action="ppaction://hlinksldjump" highlightClick="1"/>
          </p:cNvPr>
          <p:cNvSpPr/>
          <p:nvPr/>
        </p:nvSpPr>
        <p:spPr>
          <a:xfrm>
            <a:off x="8675688" y="6524625"/>
            <a:ext cx="468312" cy="3333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1475656" y="2060848"/>
            <a:ext cx="6048598" cy="165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90"/>
              </a:avLst>
            </a:prstTxWarp>
          </a:bodyPr>
          <a:lstStyle/>
          <a:p>
            <a:pPr algn="ctr">
              <a:defRPr/>
            </a:pPr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Proprietà</a:t>
            </a:r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dei </a:t>
            </a:r>
            <a:b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3600" kern="10" dirty="0">
                <a:ln w="9525">
                  <a:solidFill>
                    <a:srgbClr val="4D4D4D"/>
                  </a:solidFill>
                  <a:round/>
                  <a:headEnd/>
                  <a:tailEnd/>
                </a:ln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quadrilateri</a:t>
            </a:r>
          </a:p>
        </p:txBody>
      </p:sp>
      <p:sp>
        <p:nvSpPr>
          <p:cNvPr id="8195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14411-DB43-48D9-BB46-EE5770B60847}" type="slidenum">
              <a:rPr lang="it-IT"/>
              <a:pPr/>
              <a:t>7</a:t>
            </a:fld>
            <a:endParaRPr lang="it-IT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13" descr="lati_quadrilater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528948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LATI</a:t>
            </a:r>
            <a:r>
              <a:rPr lang="it-IT" sz="3600" b="1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1979613" y="476250"/>
            <a:ext cx="66960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684213" y="1700213"/>
            <a:ext cx="32400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/>
              <a:t>AB = a</a:t>
            </a:r>
          </a:p>
          <a:p>
            <a:pPr>
              <a:spcBef>
                <a:spcPct val="50000"/>
              </a:spcBef>
            </a:pPr>
            <a:r>
              <a:rPr lang="it-IT" sz="2000" b="1"/>
              <a:t>BC = b</a:t>
            </a:r>
          </a:p>
          <a:p>
            <a:pPr>
              <a:spcBef>
                <a:spcPct val="50000"/>
              </a:spcBef>
            </a:pPr>
            <a:r>
              <a:rPr lang="it-IT" sz="2000" b="1"/>
              <a:t>CD = c</a:t>
            </a:r>
          </a:p>
          <a:p>
            <a:pPr>
              <a:spcBef>
                <a:spcPct val="50000"/>
              </a:spcBef>
            </a:pPr>
            <a:r>
              <a:rPr lang="it-IT" sz="2000" b="1"/>
              <a:t>CD = d</a:t>
            </a:r>
          </a:p>
        </p:txBody>
      </p:sp>
      <p:sp>
        <p:nvSpPr>
          <p:cNvPr id="9222" name="Segnaposto numero diapositiva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A65309-4527-479D-9300-863AE1A4638C}" type="slidenum">
              <a:rPr lang="it-IT"/>
              <a:pPr/>
              <a:t>8</a:t>
            </a:fld>
            <a:endParaRPr lang="it-IT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472514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/>
              <a:t>Sono i </a:t>
            </a:r>
            <a:r>
              <a:rPr lang="it-IT" sz="1800" u="sng" dirty="0" smtClean="0"/>
              <a:t>segmenti</a:t>
            </a:r>
            <a:r>
              <a:rPr lang="it-IT" sz="1800" dirty="0" smtClean="0"/>
              <a:t> che contornano la superficie della figura.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4897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/>
              <a:t>LATI  CONSECUTIVI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2484438" y="1125538"/>
            <a:ext cx="5903912" cy="45354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187450" y="5157788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/>
              <a:t>Si dicono CONSECUTIVI due LATI </a:t>
            </a:r>
            <a:r>
              <a:rPr lang="it-IT" sz="1800" dirty="0" smtClean="0"/>
              <a:t>che </a:t>
            </a:r>
            <a:r>
              <a:rPr lang="it-IT" sz="1800" dirty="0"/>
              <a:t>hanno un Vertice in comune</a:t>
            </a:r>
          </a:p>
        </p:txBody>
      </p:sp>
      <p:pic>
        <p:nvPicPr>
          <p:cNvPr id="10245" name="Picture 9" descr="lati_consecutivi_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484313"/>
            <a:ext cx="50419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7812088" y="6245225"/>
            <a:ext cx="874712" cy="476250"/>
          </a:xfrm>
          <a:noFill/>
        </p:spPr>
        <p:txBody>
          <a:bodyPr/>
          <a:lstStyle/>
          <a:p>
            <a:fld id="{F48BA7A9-4A17-4802-9B98-3D379E3B38FC}" type="slidenum">
              <a:rPr lang="it-IT"/>
              <a:pPr/>
              <a:t>9</a:t>
            </a:fld>
            <a:endParaRPr lang="it-IT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0" y="6581775"/>
            <a:ext cx="172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A cura di  Luisa Martin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845</Words>
  <Application>Microsoft Office PowerPoint</Application>
  <PresentationFormat>Presentazione su schermo (4:3)</PresentationFormat>
  <Paragraphs>278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Luna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Amelia</dc:creator>
  <cp:lastModifiedBy>Mario</cp:lastModifiedBy>
  <cp:revision>76</cp:revision>
  <dcterms:created xsi:type="dcterms:W3CDTF">2008-03-22T14:47:06Z</dcterms:created>
  <dcterms:modified xsi:type="dcterms:W3CDTF">2012-11-23T20:48:33Z</dcterms:modified>
</cp:coreProperties>
</file>